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20"/>
  </p:notesMasterIdLst>
  <p:sldIdLst>
    <p:sldId id="322" r:id="rId3"/>
    <p:sldId id="324" r:id="rId4"/>
    <p:sldId id="326" r:id="rId5"/>
    <p:sldId id="325" r:id="rId6"/>
    <p:sldId id="327" r:id="rId7"/>
    <p:sldId id="280" r:id="rId8"/>
    <p:sldId id="329" r:id="rId9"/>
    <p:sldId id="318" r:id="rId10"/>
    <p:sldId id="277" r:id="rId11"/>
    <p:sldId id="289" r:id="rId12"/>
    <p:sldId id="290" r:id="rId13"/>
    <p:sldId id="330" r:id="rId14"/>
    <p:sldId id="331" r:id="rId15"/>
    <p:sldId id="286" r:id="rId16"/>
    <p:sldId id="291" r:id="rId17"/>
    <p:sldId id="292" r:id="rId18"/>
    <p:sldId id="33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73" autoAdjust="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outlineViewPr>
    <p:cViewPr>
      <p:scale>
        <a:sx n="33" d="100"/>
        <a:sy n="33" d="100"/>
      </p:scale>
      <p:origin x="0" y="-267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600FC-786A-495A-B8CB-0FC8CF6347C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B18DA-CEBB-401C-82EE-734E64C59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8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30A03-5B2F-4289-9B43-B5F7ADCA2F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778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11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89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86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4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60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57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9318B-A0F7-D2B3-8137-1CC0E5CB7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9E4D74-5BEB-F385-921A-FEDE2A060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59864-6972-D5C6-B2DE-A2A479F3E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77E25-2A45-A67A-295E-B037329E6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6AD5A-A080-4AD1-99C3-8F604EAA7BA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8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All Icon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DEF3569-423C-3835-4875-7358DC3C9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BFA6812-9ED1-0064-9427-323FC19D2D3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6983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Branding Partnerships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EB5E17-D42B-64F5-E5D5-597584FC0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53C20C28-05BF-75CB-8FE6-DF9DAD09AA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75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Branding Partnerships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FE7FD4-F192-B8DE-4EF0-0B74CBE9A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50C9B64-9F8C-7A3B-53B4-98D61D993C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0950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Branding Partnerships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5F3C80-CF34-A3D6-616C-8C0289C3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D6308A0-FC51-C966-DEA2-DDA7560477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328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Research Innovatio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FA7F42B-AA6B-E88F-C19D-402840F53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A4842E4-69C4-0F99-1364-619D21C83D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1858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Research Innovation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1BAC5FC-DFE0-BE3B-59ED-246F3D39C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80A94923-F719-028C-20E6-0A30507FC8B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4032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Research Innovation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D1A07F-3BE6-6E47-A6D4-F846AEFE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D532F6A8-2C1B-ACB7-E340-60FF2C7CA62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0563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ustainability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FBCB34B-D203-6528-1143-F17E8CD03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ADFBC81-0EA3-1FDC-2AA9-AE98229D10C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59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ustainability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A2B866-A79D-8697-F01E-36E6AA96A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8DF95F98-D7AB-6EC3-A1FE-AF2391D570F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7461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ustainability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5C5ACA-D291-4612-8DA9-275C71403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890533E-64A7-44EA-5783-934A3E93D2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338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D839-C06B-482D-9685-1B5125082530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04BBC-9C50-4F43-A02F-A6133AE4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3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All Icons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6DB6DE-49D3-CB1F-22F2-673D00657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FF975D55-CCA6-F9F3-EF44-3F06C60C83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7232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Logo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538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Logo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061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Logo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8088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ogo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1362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ogo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9354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ogo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536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ertical Logo Imagine -&gt; Im I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595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ogo Imagine -&gt; Im In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312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ogo Imagine -&gt; Im In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81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All Icons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D4035538-18A6-C5D0-BE79-2491A5668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4816DF71-43AA-3F53-B798-FEF7145D46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174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tudent Success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3A76AAC-410A-7878-25D0-303DB969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F49AB141-7A2F-D908-34C0-4C10F5FA92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782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tudent Success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1DDE721-A59F-50FB-321B-40F8A1A5E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34FBC788-F40B-383F-72E9-965B9CB473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25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Student Success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2DF21-270E-230A-E1A3-2B1C7345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20904567-E45D-80AE-8816-35907D16AD9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76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DEI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FC80F6-61E3-D5B0-45E7-AFB146971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E004D367-41C4-63A9-773C-C688754FAC8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496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DEI - Maro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D5C2245-898B-0550-BDBB-9FF943438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6E69D069-5A25-1065-9596-C7C344BB50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924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- DEI -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D17B8B-DF7D-DB23-B3FC-26A413F23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B219E6F6-612B-B31D-7A38-6B6F5E2D8FE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899920"/>
            <a:ext cx="10629280" cy="44500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858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1E17456-81F6-7D26-3786-2339EC4EA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9" y="365125"/>
            <a:ext cx="106292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6E2295-BC16-5761-E311-71E73D4F3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7119" y="1825625"/>
            <a:ext cx="1062928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7456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8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venir Next" panose="020B0503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 Medium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70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PAP@siu.edu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aluki-my.sharepoint.com/:x:/g/personal/apap_siu_edu/IQAYQSaEac3NQ5FUvc35pTFTATnlC6fBXvRk5KxnBnipgq0?e=vks3gw" TargetMode="External"/><Relationship Id="rId2" Type="http://schemas.openxmlformats.org/officeDocument/2006/relationships/hyperlink" Target="https://provost.siu.edu/academic-programs/index.php#catalo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aluki-my.sharepoint.com/:x:/g/personal/apap_siu_edu/IQDxXuNEuZBnRaA1zflavJfXASXatajAuFk7fxZACU5dczc?e=5aNg1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FFCD9-45F3-4931-097D-F8F610CC87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38039" y="802423"/>
            <a:ext cx="7515922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Univers Condensed" panose="020B0506020202050204" pitchFamily="34" charset="0"/>
                <a:ea typeface="+mn-ea"/>
                <a:cs typeface="+mn-cs"/>
              </a:rPr>
              <a:t>Catalog Form Submissions Using OneDrive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 Light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4F2822-1B7B-D349-EA20-10F605A6AB40}"/>
              </a:ext>
            </a:extLst>
          </p:cNvPr>
          <p:cNvSpPr txBox="1"/>
          <p:nvPr/>
        </p:nvSpPr>
        <p:spPr>
          <a:xfrm>
            <a:off x="1524465" y="5384698"/>
            <a:ext cx="914307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 Condensed Light"/>
                <a:ea typeface="+mn-ea"/>
                <a:cs typeface="+mn-cs"/>
              </a:rPr>
              <a:t>Office of the Provost and Vice Chancellor for Academic Affairs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Condensed Light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771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2733" y="1788853"/>
            <a:ext cx="18535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 Content:</a:t>
            </a:r>
          </a:p>
          <a:p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Received Date</a:t>
            </a:r>
          </a:p>
          <a:p>
            <a:pPr marL="342900" indent="-342900">
              <a:buAutoNum type="alphaUcPeriod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 Type</a:t>
            </a:r>
          </a:p>
          <a:p>
            <a:pPr marL="342900" indent="-342900">
              <a:buAutoNum type="alphaUcPeriod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Course or Program to be edited</a:t>
            </a:r>
          </a:p>
          <a:p>
            <a:pPr marL="342900" indent="-342900">
              <a:buAutoNum type="alphaUcPeriod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Description of Request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8480" y="1927654"/>
            <a:ext cx="1853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 startAt="5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Catalog to be edited</a:t>
            </a:r>
          </a:p>
          <a:p>
            <a:pPr marL="342900" indent="-342900">
              <a:buAutoNum type="alphaUcPeriod" startAt="5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 startAt="5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 submitted to Registrar</a:t>
            </a:r>
          </a:p>
          <a:p>
            <a:pPr marL="342900" indent="-342900">
              <a:buAutoNum type="alphaUcPeriod" startAt="5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 startAt="5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Comments by APAP staff or Registrar staff</a:t>
            </a:r>
          </a:p>
          <a:p>
            <a:pPr marL="342900" indent="-342900">
              <a:buAutoNum type="alphaUcPeriod" startAt="5"/>
            </a:pPr>
            <a:endParaRPr lang="en-US" dirty="0">
              <a:solidFill>
                <a:srgbClr val="6C06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lphaUcPeriod" startAt="5"/>
            </a:pPr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 90 Completion Date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967" y="5205827"/>
            <a:ext cx="1853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C0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Note: Separate Worksheets for each College</a:t>
            </a:r>
          </a:p>
          <a:p>
            <a:endParaRPr lang="en-US" dirty="0">
              <a:solidFill>
                <a:srgbClr val="6C0633"/>
              </a:solidFill>
            </a:endParaRPr>
          </a:p>
        </p:txBody>
      </p:sp>
      <p:sp>
        <p:nvSpPr>
          <p:cNvPr id="12" name="Right Arrow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2340" y="6085501"/>
            <a:ext cx="729048" cy="234779"/>
          </a:xfrm>
          <a:prstGeom prst="rightArrow">
            <a:avLst/>
          </a:prstGeom>
          <a:solidFill>
            <a:srgbClr val="6C0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6C0633"/>
              </a:highlight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FAD8FE3-566C-8703-5078-A23E8CFB80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98993" y="451844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Avenir Next Medium"/>
                <a:ea typeface="+mn-ea"/>
                <a:cs typeface="+mn-cs"/>
              </a:rPr>
              <a:t>APAP Catalog Tracking Log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Next Medium"/>
              <a:ea typeface="+mn-ea"/>
              <a:cs typeface="+mn-cs"/>
            </a:endParaRPr>
          </a:p>
        </p:txBody>
      </p:sp>
      <p:pic>
        <p:nvPicPr>
          <p:cNvPr id="14" name="Picture 13" descr="Tracking sheet showing catalog documents and detail information">
            <a:extLst>
              <a:ext uri="{FF2B5EF4-FFF2-40B4-BE49-F238E27FC236}">
                <a16:creationId xmlns:a16="http://schemas.microsoft.com/office/drawing/2014/main" id="{57E993B2-D5A1-6FAC-D1E8-5FC6B8468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231" y="1972032"/>
            <a:ext cx="7676271" cy="432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84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0337" y="1318022"/>
            <a:ext cx="997396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The tracking log is titled ‘Form 90/90As Tracking Log 2027-28’</a:t>
            </a:r>
          </a:p>
          <a:p>
            <a:endParaRPr lang="en-US" sz="2400" dirty="0">
              <a:solidFill>
                <a:srgbClr val="6C0633"/>
              </a:solidFill>
              <a:latin typeface="Avenir Nex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The spreadsheet will be updated regularly.</a:t>
            </a:r>
          </a:p>
          <a:p>
            <a:endParaRPr lang="en-US" sz="2400" dirty="0">
              <a:solidFill>
                <a:srgbClr val="6C0633"/>
              </a:solidFill>
              <a:latin typeface="Avenir Nex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Will provide transparency into the processing timeline and show completion dates for Form 90s.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6C0633"/>
              </a:solidFill>
              <a:latin typeface="Avenir Nex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Use to confirm that APAP received your documents and if they’ve been approved and submitted to the Registrar’s office.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Should eliminate redundant submissions.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Provide at-a-glance tracking to all colleges.</a:t>
            </a:r>
          </a:p>
          <a:p>
            <a:endParaRPr lang="en-US" sz="2400" dirty="0">
              <a:solidFill>
                <a:srgbClr val="6C0633"/>
              </a:solidFill>
              <a:latin typeface="Avenir Nex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If your college submitted forms that are not listed on the spreadsheet, please contact APAP@siu.edu.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4F7C7D-91E0-6C39-218E-7403439E92A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9890" y="411062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APAP Catalog Tracking Log Overview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918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6B3AA-8C48-5194-2297-3BDB5C880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39F261-007B-341C-0268-1AA9D4CD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9" y="365126"/>
            <a:ext cx="10629281" cy="100555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520E24"/>
                </a:solidFill>
              </a:rPr>
              <a:t>Filename Conventions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E0E11-3870-3BC0-4630-32405E1E3E4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71598" y="1529634"/>
            <a:ext cx="10299292" cy="495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520E24"/>
                </a:solidFill>
              </a:rPr>
              <a:t>The APAP Office uses the following naming conventions for catalog forms: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0F51CE3-2342-D7B3-EB42-6F42E886D32A}"/>
              </a:ext>
            </a:extLst>
          </p:cNvPr>
          <p:cNvSpPr txBox="1">
            <a:spLocks/>
          </p:cNvSpPr>
          <p:nvPr/>
        </p:nvSpPr>
        <p:spPr>
          <a:xfrm>
            <a:off x="1528761" y="2014486"/>
            <a:ext cx="9719341" cy="4478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rgbClr val="520E24"/>
                </a:solidFill>
              </a:rPr>
              <a:t>Form 90 </a:t>
            </a:r>
          </a:p>
          <a:p>
            <a:pPr lvl="1"/>
            <a:r>
              <a:rPr lang="en-US" sz="2200" dirty="0">
                <a:solidFill>
                  <a:srgbClr val="520E24"/>
                </a:solidFill>
              </a:rPr>
              <a:t>Form 90 filenames include the course prefix/number and the action requested in ALL CAPS, followed by the file type.</a:t>
            </a:r>
            <a:br>
              <a:rPr lang="en-US" sz="2200" dirty="0">
                <a:solidFill>
                  <a:srgbClr val="520E24"/>
                </a:solidFill>
              </a:rPr>
            </a:br>
            <a:r>
              <a:rPr lang="en-US" sz="2200" dirty="0">
                <a:solidFill>
                  <a:srgbClr val="520E24"/>
                </a:solidFill>
              </a:rPr>
              <a:t>For example: </a:t>
            </a:r>
          </a:p>
          <a:p>
            <a:pPr lvl="1"/>
            <a:r>
              <a:rPr lang="en-US" sz="2200" b="1" dirty="0">
                <a:solidFill>
                  <a:srgbClr val="520E24"/>
                </a:solidFill>
              </a:rPr>
              <a:t>ECFS 250 ADD Form 90</a:t>
            </a:r>
          </a:p>
          <a:p>
            <a:pPr lvl="1"/>
            <a:r>
              <a:rPr lang="en-US" sz="2200" b="1" dirty="0">
                <a:solidFill>
                  <a:srgbClr val="520E24"/>
                </a:solidFill>
              </a:rPr>
              <a:t>MHI 525 MOD hours Form 90</a:t>
            </a:r>
          </a:p>
          <a:p>
            <a:r>
              <a:rPr lang="en-US" sz="2600" dirty="0">
                <a:solidFill>
                  <a:srgbClr val="520E24"/>
                </a:solidFill>
              </a:rPr>
              <a:t>Form 90A</a:t>
            </a:r>
          </a:p>
          <a:p>
            <a:pPr lvl="1"/>
            <a:r>
              <a:rPr lang="en-US" sz="2200" dirty="0">
                <a:solidFill>
                  <a:srgbClr val="520E24"/>
                </a:solidFill>
              </a:rPr>
              <a:t>Form 90A filenames include the file type, then the college/school Banner code, degree type, and the program abbreviation separated by underscores.</a:t>
            </a:r>
            <a:br>
              <a:rPr lang="en-US" sz="2200" dirty="0">
                <a:solidFill>
                  <a:srgbClr val="520E24"/>
                </a:solidFill>
              </a:rPr>
            </a:br>
            <a:r>
              <a:rPr lang="en-US" sz="2200" dirty="0">
                <a:solidFill>
                  <a:srgbClr val="520E24"/>
                </a:solidFill>
              </a:rPr>
              <a:t>For example:</a:t>
            </a:r>
          </a:p>
          <a:p>
            <a:pPr lvl="1"/>
            <a:r>
              <a:rPr lang="en-US" sz="2200" b="1" dirty="0">
                <a:solidFill>
                  <a:srgbClr val="520E24"/>
                </a:solidFill>
              </a:rPr>
              <a:t>90A LA_BS_LCIS</a:t>
            </a:r>
          </a:p>
          <a:p>
            <a:pPr lvl="1"/>
            <a:r>
              <a:rPr lang="en-US" sz="2200" b="1" dirty="0">
                <a:solidFill>
                  <a:srgbClr val="520E24"/>
                </a:solidFill>
              </a:rPr>
              <a:t>90A ER_MS_CS</a:t>
            </a:r>
            <a:endParaRPr lang="en-US" sz="2200" dirty="0">
              <a:solidFill>
                <a:srgbClr val="520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27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E9E1-2E5B-4AA3-4B7F-A3CB5968F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F77A41-470B-01FD-776A-E228FD854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9" y="365126"/>
            <a:ext cx="10629281" cy="100555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520E24"/>
                </a:solidFill>
              </a:rPr>
              <a:t>Submission Deadlines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A6186B-4445-A43B-930D-161CD7A55976}"/>
              </a:ext>
            </a:extLst>
          </p:cNvPr>
          <p:cNvSpPr txBox="1">
            <a:spLocks/>
          </p:cNvSpPr>
          <p:nvPr/>
        </p:nvSpPr>
        <p:spPr>
          <a:xfrm>
            <a:off x="1207119" y="1901108"/>
            <a:ext cx="9134476" cy="3451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rgbClr val="520E24"/>
                </a:solidFill>
              </a:rPr>
              <a:t>Submission deadline is </a:t>
            </a:r>
            <a:r>
              <a:rPr lang="en-US" sz="2600" b="1" dirty="0">
                <a:solidFill>
                  <a:srgbClr val="520E24"/>
                </a:solidFill>
              </a:rPr>
              <a:t>October 1</a:t>
            </a:r>
            <a:r>
              <a:rPr lang="en-US" sz="2600" b="1" baseline="30000" dirty="0">
                <a:solidFill>
                  <a:srgbClr val="520E24"/>
                </a:solidFill>
              </a:rPr>
              <a:t>st</a:t>
            </a:r>
            <a:r>
              <a:rPr lang="en-US" sz="2600" b="1" dirty="0">
                <a:solidFill>
                  <a:srgbClr val="520E24"/>
                </a:solidFill>
              </a:rPr>
              <a:t>.</a:t>
            </a:r>
          </a:p>
          <a:p>
            <a:r>
              <a:rPr lang="en-US" sz="2600" dirty="0">
                <a:solidFill>
                  <a:srgbClr val="520E24"/>
                </a:solidFill>
              </a:rPr>
              <a:t>APAP staff will monitor all folders closely during the submission cycle, which is mid-August to October 1</a:t>
            </a:r>
            <a:r>
              <a:rPr lang="en-US" sz="2600" baseline="30000" dirty="0">
                <a:solidFill>
                  <a:srgbClr val="520E24"/>
                </a:solidFill>
              </a:rPr>
              <a:t>st</a:t>
            </a:r>
            <a:r>
              <a:rPr lang="en-US" sz="2600" dirty="0">
                <a:solidFill>
                  <a:srgbClr val="520E24"/>
                </a:solidFill>
              </a:rPr>
              <a:t>.</a:t>
            </a:r>
          </a:p>
          <a:p>
            <a:r>
              <a:rPr lang="en-US" sz="2600" dirty="0">
                <a:solidFill>
                  <a:srgbClr val="520E24"/>
                </a:solidFill>
              </a:rPr>
              <a:t>If you have time-sensitive forms – Form 90s that need to be processed in Banner for an early effective term – notify us at APAP@siu.edu.</a:t>
            </a:r>
          </a:p>
        </p:txBody>
      </p:sp>
    </p:spTree>
    <p:extLst>
      <p:ext uri="{BB962C8B-B14F-4D97-AF65-F5344CB8AC3E}">
        <p14:creationId xmlns:p14="http://schemas.microsoft.com/office/powerpoint/2010/main" val="115871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9890" y="1462587"/>
            <a:ext cx="10734910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Forms must be complete when submitted, including all necessary unit signatures.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Forms will be accepted via email to APAP@siu.edu, but we prefer file submission through OneDrive.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‘Blanket Form 90s’ can be submitted if the same change is applied to multiple courses, such as a prefix change.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APAP office will facilitate supplementary signatures, including UCC Director, Honors Director, and Graduate School Associate Dean and Director.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Please ensure that requested changes are clearly marked and forms are filled out completely.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AC365F-DBB1-42FD-3E06-203793CC71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9890" y="449162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Tips and Helpful Insights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56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9890" y="1378970"/>
            <a:ext cx="10515835" cy="4964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Missing signatures – all unit-level signatures (school/college) should be complete before submitting to APAP.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Support staff CANNOT sign ‘on behalf of’ anyone for catalog forms.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Missing syllabi – </a:t>
            </a:r>
            <a:r>
              <a:rPr lang="en-US" sz="2000" u="sng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required when adding new courses</a:t>
            </a: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.  Do not include instructor names.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Graduate Credit – you must check yes or no.  This prompts APAP staff to submit form for signature.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Degree Attribute – mark if a course is UHON or UCC.  This prompts APAP staff to submit form for signature.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Co-Requisite or </a:t>
            </a:r>
            <a:r>
              <a:rPr lang="en-US" sz="2000" dirty="0" err="1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Crosslisted</a:t>
            </a: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 courses – these courses must be listed on the Form 90.  </a:t>
            </a:r>
            <a:r>
              <a:rPr lang="en-US" sz="2000" u="sng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Accompanying Form 90s </a:t>
            </a: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 these courses are required to ensure continuity.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If additional Form 90s are needed outside your program/school/college, please contact the appropriate director or dean to advise that Form 90s are necessary.  Include a copy of your Form 90 and any supporting documentation for their reference.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All Form 90s pending additional documentation are placed on hold until that documentation is received.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C8C7B7-886C-F7D4-49CC-CCC8C9058B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9890" y="449162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Form Errors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007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8734" y="1765726"/>
            <a:ext cx="107506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When DROPPING a course – if it is a pre-requisite for another course, a Form 90 is needed for that course to remove it as a pre-requisite.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When DROPPING a course – remember that you need to remove it from your catalog page via a Form 90A.  A Form 90A is necessary for every program’s catalog page where that course appears.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The same is true when renaming a course – every program’s catalog page must be updated via a Form 90A.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 example - AD prefix changed to ARTH for Art History courses: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Form 90s submitted to change course names.  (Blanket Form 90 appropriate here.)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6C0633"/>
                </a:solidFill>
                <a:latin typeface="Avenir Next"/>
                <a:cs typeface="Calibri" panose="020F0502020204030204" pitchFamily="34" charset="0"/>
              </a:rPr>
              <a:t>Form 90A submitted to update catalog pages where the new ARTH courses are listed in program requirements.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DF55AF-B5C9-D514-0BD7-D83621AD44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9890" y="449162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Form Errors (continued)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665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2D819-CBAA-3865-17F7-3540F833A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59E31C-F1F6-9120-E906-56784D6E88EE}"/>
              </a:ext>
            </a:extLst>
          </p:cNvPr>
          <p:cNvSpPr txBox="1"/>
          <p:nvPr/>
        </p:nvSpPr>
        <p:spPr>
          <a:xfrm>
            <a:off x="1097224" y="1736230"/>
            <a:ext cx="10821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C0633"/>
                </a:solidFill>
                <a:latin typeface="Avenir Next"/>
              </a:rPr>
              <a:t>Contact the APAP Office </a:t>
            </a:r>
          </a:p>
          <a:p>
            <a:r>
              <a:rPr lang="en-US" sz="2400" dirty="0">
                <a:solidFill>
                  <a:srgbClr val="6C0633"/>
                </a:solidFill>
                <a:latin typeface="Avenir Next"/>
              </a:rPr>
              <a:t>APAP@siu.edu</a:t>
            </a:r>
          </a:p>
          <a:p>
            <a:r>
              <a:rPr lang="en-US" sz="2400" dirty="0">
                <a:solidFill>
                  <a:srgbClr val="6C0633"/>
                </a:solidFill>
                <a:latin typeface="Avenir Next"/>
              </a:rPr>
              <a:t>453-7653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636A5B-D61B-D26B-7307-01E6AE3FD2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19554" y="567149"/>
            <a:ext cx="1033486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Questions?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9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843E-63CC-E62F-7CE5-4B6DD18DD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DBAF-BE3D-1367-FE1E-F3A9C9FDC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79157-51BF-4683-0305-0F85334452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07119" y="1609725"/>
            <a:ext cx="10629280" cy="4952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At the end of the presentation, you will be able to:</a:t>
            </a:r>
          </a:p>
          <a:p>
            <a:r>
              <a:rPr lang="en-US" sz="3200" dirty="0"/>
              <a:t>Successfully access OneDrive</a:t>
            </a:r>
          </a:p>
          <a:p>
            <a:r>
              <a:rPr lang="en-US" sz="3200" dirty="0"/>
              <a:t>Navigate unit folders and upload documents</a:t>
            </a:r>
          </a:p>
          <a:p>
            <a:r>
              <a:rPr lang="en-US" sz="3200" dirty="0"/>
              <a:t>Gain a working knowledge of the catalog form process, including corrections for common errors</a:t>
            </a:r>
          </a:p>
          <a:p>
            <a:r>
              <a:rPr lang="en-US" sz="3200" dirty="0"/>
              <a:t>Access and the catalog form tracking document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190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4404" y="1584932"/>
            <a:ext cx="5210903" cy="463489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solidFill>
                  <a:srgbClr val="520E24"/>
                </a:solidFill>
              </a:rPr>
              <a:t>Open SIU.edu, select Quick Links, and click on Office 365</a:t>
            </a:r>
            <a:br>
              <a:rPr lang="en-US" sz="2400" dirty="0">
                <a:solidFill>
                  <a:srgbClr val="520E24"/>
                </a:solidFill>
              </a:rPr>
            </a:br>
            <a:br>
              <a:rPr lang="en-US" sz="2400" dirty="0">
                <a:solidFill>
                  <a:srgbClr val="520E24"/>
                </a:solidFill>
              </a:rPr>
            </a:br>
            <a:endParaRPr lang="en-US" sz="2400" dirty="0">
              <a:solidFill>
                <a:srgbClr val="520E24"/>
              </a:solidFill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rgbClr val="520E24"/>
                </a:solidFill>
              </a:rPr>
              <a:t>Log in using your </a:t>
            </a:r>
            <a:r>
              <a:rPr lang="en-US" sz="2400" dirty="0" err="1">
                <a:solidFill>
                  <a:srgbClr val="520E24"/>
                </a:solidFill>
              </a:rPr>
              <a:t>DawgTag</a:t>
            </a:r>
            <a:r>
              <a:rPr lang="en-US" sz="2400" dirty="0">
                <a:solidFill>
                  <a:srgbClr val="520E24"/>
                </a:solidFill>
              </a:rPr>
              <a:t> and password</a:t>
            </a:r>
            <a:br>
              <a:rPr lang="en-US" sz="2400" dirty="0">
                <a:solidFill>
                  <a:srgbClr val="520E24"/>
                </a:solidFill>
              </a:rPr>
            </a:br>
            <a:endParaRPr lang="en-US" sz="2400" dirty="0">
              <a:solidFill>
                <a:srgbClr val="520E24"/>
              </a:solidFill>
            </a:endParaRPr>
          </a:p>
          <a:p>
            <a:pPr marL="457200" indent="-457200">
              <a:buAutoNum type="arabicPeriod"/>
            </a:pPr>
            <a:endParaRPr lang="en-US" sz="2400" dirty="0">
              <a:solidFill>
                <a:srgbClr val="520E24"/>
              </a:solidFill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rgbClr val="520E24"/>
                </a:solidFill>
              </a:rPr>
              <a:t>Click the App Launcher grid and select OneDrive</a:t>
            </a:r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16" name="Group 15" descr="Arrow pointing to OneDrive app">
            <a:extLst>
              <a:ext uri="{FF2B5EF4-FFF2-40B4-BE49-F238E27FC236}">
                <a16:creationId xmlns:a16="http://schemas.microsoft.com/office/drawing/2014/main" id="{EE52B00C-16D9-F434-9040-617CFA18D0C3}"/>
              </a:ext>
            </a:extLst>
          </p:cNvPr>
          <p:cNvGrpSpPr/>
          <p:nvPr/>
        </p:nvGrpSpPr>
        <p:grpSpPr>
          <a:xfrm>
            <a:off x="6208619" y="3874305"/>
            <a:ext cx="4953691" cy="2421720"/>
            <a:chOff x="6046694" y="3845730"/>
            <a:chExt cx="4953691" cy="242172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E8F35A8-4EEF-2A41-69E5-1081D7DBA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6694" y="3845730"/>
              <a:ext cx="4953691" cy="1924319"/>
            </a:xfrm>
            <a:prstGeom prst="rect">
              <a:avLst/>
            </a:prstGeom>
          </p:spPr>
        </p:pic>
        <p:sp>
          <p:nvSpPr>
            <p:cNvPr id="9" name="Down Arrow 8"/>
            <p:cNvSpPr/>
            <p:nvPr/>
          </p:nvSpPr>
          <p:spPr>
            <a:xfrm rot="10800000">
              <a:off x="8316277" y="5666200"/>
              <a:ext cx="375781" cy="601250"/>
            </a:xfrm>
            <a:prstGeom prst="downArrow">
              <a:avLst/>
            </a:prstGeom>
            <a:solidFill>
              <a:srgbClr val="6C06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 descr="Arrow pointing to Office 365">
            <a:extLst>
              <a:ext uri="{FF2B5EF4-FFF2-40B4-BE49-F238E27FC236}">
                <a16:creationId xmlns:a16="http://schemas.microsoft.com/office/drawing/2014/main" id="{63FC8421-CAD7-06A7-2E6B-60263D4B9CD7}"/>
              </a:ext>
            </a:extLst>
          </p:cNvPr>
          <p:cNvGrpSpPr/>
          <p:nvPr/>
        </p:nvGrpSpPr>
        <p:grpSpPr>
          <a:xfrm>
            <a:off x="6084794" y="1382845"/>
            <a:ext cx="5210902" cy="1687363"/>
            <a:chOff x="5956149" y="1440821"/>
            <a:chExt cx="5210902" cy="168736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404693E-58CF-EA69-128A-5E537E45E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6149" y="1689708"/>
              <a:ext cx="5210902" cy="1438476"/>
            </a:xfrm>
            <a:prstGeom prst="rect">
              <a:avLst/>
            </a:prstGeom>
          </p:spPr>
        </p:pic>
        <p:sp>
          <p:nvSpPr>
            <p:cNvPr id="7" name="Down Arrow 4">
              <a:extLst>
                <a:ext uri="{FF2B5EF4-FFF2-40B4-BE49-F238E27FC236}">
                  <a16:creationId xmlns:a16="http://schemas.microsoft.com/office/drawing/2014/main" id="{40FA1B9E-24DE-2A3D-0416-7E4F3E4EA606}"/>
                </a:ext>
              </a:extLst>
            </p:cNvPr>
            <p:cNvSpPr/>
            <p:nvPr/>
          </p:nvSpPr>
          <p:spPr>
            <a:xfrm>
              <a:off x="7675195" y="1440821"/>
              <a:ext cx="340163" cy="563243"/>
            </a:xfrm>
            <a:prstGeom prst="downArrow">
              <a:avLst/>
            </a:prstGeom>
            <a:solidFill>
              <a:srgbClr val="6C063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4">
            <a:extLst>
              <a:ext uri="{FF2B5EF4-FFF2-40B4-BE49-F238E27FC236}">
                <a16:creationId xmlns:a16="http://schemas.microsoft.com/office/drawing/2014/main" id="{AE62D30B-407E-7857-985A-AB22777E48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34403" y="429295"/>
            <a:ext cx="10629281" cy="7973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20E24"/>
                </a:solidFill>
                <a:effectLst/>
                <a:uLnTx/>
                <a:uFillTx/>
                <a:latin typeface="Avenir Next" panose="020B0503020202020204" pitchFamily="34" charset="0"/>
                <a:ea typeface="+mj-ea"/>
                <a:cs typeface="Arial Narrow" panose="020B0604020202020204" pitchFamily="34" charset="0"/>
              </a:rPr>
              <a:t>Accessing OneDrive – 3 Steps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53A08F5-00F7-6DCE-3D18-B950BAE7C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34404" y="1986833"/>
            <a:ext cx="5666422" cy="4518742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rgbClr val="520E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1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E3B43-E3F2-A18C-24CC-E9DF19D94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OneDrive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76895-C0D8-0F95-CC0F-742E6ADBF54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44770" y="2086733"/>
            <a:ext cx="4507881" cy="21411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4. Select “Shared” to open the files and folders other users have shared with you.</a:t>
            </a:r>
          </a:p>
        </p:txBody>
      </p:sp>
      <p:pic>
        <p:nvPicPr>
          <p:cNvPr id="5" name="Picture 4" descr="Arrow pointing to shared files and folders option">
            <a:extLst>
              <a:ext uri="{FF2B5EF4-FFF2-40B4-BE49-F238E27FC236}">
                <a16:creationId xmlns:a16="http://schemas.microsoft.com/office/drawing/2014/main" id="{ECBC9063-45C6-A1EA-4729-185613C67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173" y="1899920"/>
            <a:ext cx="2871504" cy="4296542"/>
          </a:xfrm>
          <a:prstGeom prst="rect">
            <a:avLst/>
          </a:prstGeom>
        </p:spPr>
      </p:pic>
      <p:sp>
        <p:nvSpPr>
          <p:cNvPr id="6" name="Down Arrow 8">
            <a:extLst>
              <a:ext uri="{FF2B5EF4-FFF2-40B4-BE49-F238E27FC236}">
                <a16:creationId xmlns:a16="http://schemas.microsoft.com/office/drawing/2014/main" id="{76327DC4-7628-797D-4273-4FCBF3483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502184" y="4569580"/>
            <a:ext cx="268829" cy="601250"/>
          </a:xfrm>
          <a:prstGeom prst="downArrow">
            <a:avLst/>
          </a:prstGeom>
          <a:solidFill>
            <a:srgbClr val="6C0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645A9-2D02-E185-2A05-636199A4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Banner Codes – Colleges and Schools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32B78A-596F-B40A-EA0F-E5572504F06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55288296"/>
              </p:ext>
            </p:extLst>
          </p:nvPr>
        </p:nvGraphicFramePr>
        <p:xfrm>
          <a:off x="1943409" y="1966913"/>
          <a:ext cx="9156700" cy="3708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99225">
                  <a:extLst>
                    <a:ext uri="{9D8B030D-6E8A-4147-A177-3AD203B41FA5}">
                      <a16:colId xmlns:a16="http://schemas.microsoft.com/office/drawing/2014/main" val="3015764999"/>
                    </a:ext>
                  </a:extLst>
                </a:gridCol>
                <a:gridCol w="2657475">
                  <a:extLst>
                    <a:ext uri="{9D8B030D-6E8A-4147-A177-3AD203B41FA5}">
                      <a16:colId xmlns:a16="http://schemas.microsoft.com/office/drawing/2014/main" val="3748488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Unit Name</a:t>
                      </a:r>
                    </a:p>
                  </a:txBody>
                  <a:tcPr>
                    <a:solidFill>
                      <a:srgbClr val="6C06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Banner Code</a:t>
                      </a:r>
                    </a:p>
                  </a:txBody>
                  <a:tcPr>
                    <a:solidFill>
                      <a:srgbClr val="6C0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473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Agricultural, Life, and Physical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814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Arts and 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639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Business and Analytics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464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Engineering, Computing, Technology, and Mathematics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971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Health and Human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414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College of Liberal 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273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School of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2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Simmons School of 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395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School of 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412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0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C27CE6-0D09-424A-A6C6-43C8E6FD4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9" y="365126"/>
            <a:ext cx="10629281" cy="100555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520E24"/>
                </a:solidFill>
              </a:rPr>
              <a:t>College/School Folders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A9F4F-DF88-418B-A3D5-490D586BF7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71599" y="1529633"/>
            <a:ext cx="9134476" cy="889717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rgbClr val="520E24"/>
                </a:solidFill>
              </a:rPr>
              <a:t>College/School folders are titled “Forms 90 and 90A – [Banner code for College/School]”</a:t>
            </a:r>
          </a:p>
        </p:txBody>
      </p:sp>
      <p:pic>
        <p:nvPicPr>
          <p:cNvPr id="7" name="Picture 6" descr="Image of OneDrive folder for a college">
            <a:extLst>
              <a:ext uri="{FF2B5EF4-FFF2-40B4-BE49-F238E27FC236}">
                <a16:creationId xmlns:a16="http://schemas.microsoft.com/office/drawing/2014/main" id="{3F1F8FA8-BD62-C91F-D538-F8BB52143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2643123"/>
            <a:ext cx="10321724" cy="78587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404A11F-5D1E-248F-D913-2592E06A97F4}"/>
              </a:ext>
            </a:extLst>
          </p:cNvPr>
          <p:cNvSpPr txBox="1">
            <a:spLocks/>
          </p:cNvSpPr>
          <p:nvPr/>
        </p:nvSpPr>
        <p:spPr>
          <a:xfrm>
            <a:off x="1371599" y="3815633"/>
            <a:ext cx="9134476" cy="28137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rgbClr val="520E24"/>
                </a:solidFill>
              </a:rPr>
              <a:t>You will only have access to your College’s/School’s folder</a:t>
            </a:r>
          </a:p>
          <a:p>
            <a:r>
              <a:rPr lang="en-US" sz="2600" dirty="0">
                <a:solidFill>
                  <a:srgbClr val="520E24"/>
                </a:solidFill>
              </a:rPr>
              <a:t>Access has been given to Associate Deans, School Directors, and primary support staff. Additional access can be requested by emailing </a:t>
            </a:r>
            <a:r>
              <a:rPr lang="en-US" sz="2600" dirty="0">
                <a:solidFill>
                  <a:srgbClr val="6C063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APAP@siu.edu</a:t>
            </a:r>
            <a:r>
              <a:rPr lang="en-US" sz="2600" dirty="0">
                <a:solidFill>
                  <a:srgbClr val="6C0633"/>
                </a:solidFill>
              </a:rPr>
              <a:t>.</a:t>
            </a:r>
          </a:p>
          <a:p>
            <a:r>
              <a:rPr lang="en-US" sz="2600" dirty="0">
                <a:solidFill>
                  <a:srgbClr val="6C0633"/>
                </a:solidFill>
              </a:rPr>
              <a:t>Form 100s can also be submitted using these folder. Please do not submit RMEs via the OneDrive folder – these should be sent to </a:t>
            </a:r>
            <a:r>
              <a:rPr lang="en-US" sz="2600" dirty="0">
                <a:solidFill>
                  <a:srgbClr val="6C063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APAP@siu.edu</a:t>
            </a:r>
            <a:r>
              <a:rPr lang="en-US" sz="2600" dirty="0">
                <a:solidFill>
                  <a:srgbClr val="6C0633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871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8C4A-A8A4-4776-789C-37635EB18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College/School Folders (continued)</a:t>
            </a:r>
          </a:p>
        </p:txBody>
      </p:sp>
      <p:pic>
        <p:nvPicPr>
          <p:cNvPr id="7" name="Picture 6" descr="College folders in OneDrive">
            <a:extLst>
              <a:ext uri="{FF2B5EF4-FFF2-40B4-BE49-F238E27FC236}">
                <a16:creationId xmlns:a16="http://schemas.microsoft.com/office/drawing/2014/main" id="{E9A77C05-9EF9-B935-B70A-E6A57E947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759" y="1538384"/>
            <a:ext cx="4972744" cy="462027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C4AE9F-B659-F137-3284-7AB8B35C6A7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59520" y="2602970"/>
            <a:ext cx="4601014" cy="2079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College folders contain sub-folders for schools, along with blank forms for the 2027-28 catalog cycle.</a:t>
            </a:r>
          </a:p>
        </p:txBody>
      </p:sp>
    </p:spTree>
    <p:extLst>
      <p:ext uri="{BB962C8B-B14F-4D97-AF65-F5344CB8AC3E}">
        <p14:creationId xmlns:p14="http://schemas.microsoft.com/office/powerpoint/2010/main" val="2875653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10C8A8-0CF2-027E-30E5-452F1756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02433" y="1325293"/>
            <a:ext cx="5796345" cy="48311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venir Next Medium" panose="020B05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20E24"/>
              </a:solidFill>
              <a:effectLst/>
              <a:uLnTx/>
              <a:uFillTx/>
              <a:latin typeface="Avenir Next Medium" panose="020B05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Medium" panose="020B0503020202020204" pitchFamily="34" charset="0"/>
              <a:ea typeface="+mn-ea"/>
              <a:cs typeface="+mn-cs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53FA5EB-D2FA-8E2D-6F21-35B16B08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119" y="365126"/>
            <a:ext cx="10629281" cy="100555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6C0633"/>
                </a:solidFill>
              </a:rPr>
              <a:t>File Submission</a:t>
            </a:r>
          </a:p>
        </p:txBody>
      </p:sp>
      <p:grpSp>
        <p:nvGrpSpPr>
          <p:cNvPr id="16" name="Group 15" descr="Two examples of how to upload files into OneDrive">
            <a:extLst>
              <a:ext uri="{FF2B5EF4-FFF2-40B4-BE49-F238E27FC236}">
                <a16:creationId xmlns:a16="http://schemas.microsoft.com/office/drawing/2014/main" id="{8843A8D7-44AF-19E5-9795-05433CA1FA4A}"/>
              </a:ext>
            </a:extLst>
          </p:cNvPr>
          <p:cNvGrpSpPr/>
          <p:nvPr/>
        </p:nvGrpSpPr>
        <p:grpSpPr>
          <a:xfrm>
            <a:off x="1207119" y="1464065"/>
            <a:ext cx="10629281" cy="4551432"/>
            <a:chOff x="1207119" y="1582596"/>
            <a:chExt cx="10629281" cy="45514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CD42DE1-66E3-549A-CBDE-900AEFEE9C3B}"/>
                </a:ext>
              </a:extLst>
            </p:cNvPr>
            <p:cNvSpPr txBox="1"/>
            <p:nvPr/>
          </p:nvSpPr>
          <p:spPr>
            <a:xfrm>
              <a:off x="1207119" y="2102315"/>
              <a:ext cx="3962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6C0633"/>
                  </a:solidFill>
                </a:rPr>
                <a:t>Drag and drop files from your computer (File Explorer)</a:t>
              </a:r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F4DB445E-45E3-5BBD-81A1-CF8072277EC8}"/>
                </a:ext>
              </a:extLst>
            </p:cNvPr>
            <p:cNvSpPr txBox="1">
              <a:spLocks/>
            </p:cNvSpPr>
            <p:nvPr/>
          </p:nvSpPr>
          <p:spPr>
            <a:xfrm>
              <a:off x="3663858" y="1582596"/>
              <a:ext cx="5226142" cy="68771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Avenir Next Medium" panose="020B0503020202020204" pitchFamily="34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Avenir Next Medium" panose="020B0503020202020204" pitchFamily="34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Avenir Next Medium" panose="020B0503020202020204" pitchFamily="34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venir Next Medium" panose="020B0503020202020204" pitchFamily="34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venir Next Medium" panose="020B05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b="1" dirty="0">
                  <a:solidFill>
                    <a:srgbClr val="6C0633"/>
                  </a:solidFill>
                </a:rPr>
                <a:t>Two options for submitting files: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DD0343D-E5C7-FBB8-9732-7D3D8D7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7119" y="3199919"/>
              <a:ext cx="6049219" cy="293410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F23A-148F-0F38-C1D9-63E750F55EC2}"/>
                </a:ext>
              </a:extLst>
            </p:cNvPr>
            <p:cNvSpPr txBox="1"/>
            <p:nvPr/>
          </p:nvSpPr>
          <p:spPr>
            <a:xfrm>
              <a:off x="7874000" y="2102315"/>
              <a:ext cx="3962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6C0633"/>
                  </a:solidFill>
                </a:rPr>
                <a:t>Click on the circle with a “+” sign and select “Files upload” to select the files to upload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B6A041-1E0D-A0FA-2F1A-9FF14BBA5F34}"/>
                </a:ext>
              </a:extLst>
            </p:cNvPr>
            <p:cNvSpPr txBox="1"/>
            <p:nvPr/>
          </p:nvSpPr>
          <p:spPr>
            <a:xfrm>
              <a:off x="6039978" y="2270315"/>
              <a:ext cx="5588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6C0633"/>
                  </a:solidFill>
                </a:rPr>
                <a:t>OR </a:t>
              </a:r>
              <a:endParaRPr lang="en-US" b="1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7F18652-08FD-F971-02D0-CD26C79FF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64875" y="3480282"/>
              <a:ext cx="2743583" cy="1943371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BDB83F-42D2-C435-70F7-8E7CD65D57C2}"/>
              </a:ext>
            </a:extLst>
          </p:cNvPr>
          <p:cNvSpPr txBox="1">
            <a:spLocks/>
          </p:cNvSpPr>
          <p:nvPr/>
        </p:nvSpPr>
        <p:spPr>
          <a:xfrm>
            <a:off x="609599" y="6369735"/>
            <a:ext cx="11582399" cy="491285"/>
          </a:xfrm>
          <a:prstGeom prst="rect">
            <a:avLst/>
          </a:prstGeom>
          <a:solidFill>
            <a:srgbClr val="6C0633"/>
          </a:solidFill>
          <a:ln cap="sq">
            <a:noFill/>
            <a:beve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1600" b="1" dirty="0">
                <a:solidFill>
                  <a:schemeClr val="bg1"/>
                </a:solidFill>
                <a:latin typeface="Avenir Next Medium" panose="020B0503020202020204"/>
              </a:rPr>
              <a:t>Upload completed forms to the appropriate school sub-folder.  Additional sub-folders can be added if necessary.</a:t>
            </a:r>
          </a:p>
        </p:txBody>
      </p:sp>
    </p:spTree>
    <p:extLst>
      <p:ext uri="{BB962C8B-B14F-4D97-AF65-F5344CB8AC3E}">
        <p14:creationId xmlns:p14="http://schemas.microsoft.com/office/powerpoint/2010/main" val="4264516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F1E7B-6889-4FD5-BA6F-A01D288C7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Submission,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1E172-B0C2-4C5D-B9E9-D3DC5462DDC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3000" dirty="0"/>
              <a:t>How do I know my files were received?</a:t>
            </a:r>
          </a:p>
          <a:p>
            <a:pPr lvl="1"/>
            <a:r>
              <a:rPr lang="en-US" sz="2600" dirty="0"/>
              <a:t>A tracking log that shows the status of all catalog documents is available on the Provost’s website. This will be updated as forms progress through the approval process.</a:t>
            </a:r>
          </a:p>
          <a:p>
            <a:pPr lvl="1"/>
            <a:r>
              <a:rPr lang="en-US" sz="2600" dirty="0"/>
              <a:t>The tracking log can be accessed from the Provost’s website: </a:t>
            </a:r>
            <a:br>
              <a:rPr lang="en-US" sz="2600" dirty="0"/>
            </a:br>
            <a:r>
              <a:rPr lang="en-US" sz="2600" dirty="0">
                <a:hlinkClick r:id="rId2"/>
              </a:rPr>
              <a:t>https://provost.siu.edu/academic-programs/index.php#catalog</a:t>
            </a:r>
            <a:r>
              <a:rPr lang="en-US" sz="2600" dirty="0"/>
              <a:t> </a:t>
            </a:r>
          </a:p>
          <a:p>
            <a:pPr lvl="1"/>
            <a:r>
              <a:rPr lang="en-US" sz="2600" dirty="0"/>
              <a:t>Or directly from here: </a:t>
            </a:r>
            <a:r>
              <a:rPr lang="en-US" sz="2600" dirty="0">
                <a:hlinkClick r:id="rId3"/>
              </a:rPr>
              <a:t>Form 90/90As Tracking </a:t>
            </a:r>
            <a:r>
              <a:rPr lang="en-US" sz="2600">
                <a:hlinkClick r:id="rId3"/>
              </a:rPr>
              <a:t>Log 2027-28</a:t>
            </a:r>
            <a:endParaRPr lang="en-US" sz="2600"/>
          </a:p>
          <a:p>
            <a:pPr marL="457200" lvl="1" indent="0">
              <a:buNone/>
            </a:pP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* Note: you may need to log in to OneDrive with your network ID and password when you click on the link to the tracking sheet</a:t>
            </a:r>
            <a:endParaRPr lang="en-US" sz="3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152C14-B54A-F7EF-1DB1-F1C254423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RME Status.xlsx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478197F-167B-A86F-800B-7D5374251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RME Status.xlsx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800231"/>
      </p:ext>
    </p:extLst>
  </p:cSld>
  <p:clrMapOvr>
    <a:masterClrMapping/>
  </p:clrMapOvr>
</p:sld>
</file>

<file path=ppt/theme/theme1.xml><?xml version="1.0" encoding="utf-8"?>
<a:theme xmlns:a="http://schemas.openxmlformats.org/drawingml/2006/main" name="Left Column -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ginning / End Fram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1213</Words>
  <Application>Microsoft Office PowerPoint</Application>
  <PresentationFormat>Widescreen</PresentationFormat>
  <Paragraphs>136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Aptos</vt:lpstr>
      <vt:lpstr>Arial</vt:lpstr>
      <vt:lpstr>Avenir Next</vt:lpstr>
      <vt:lpstr>Avenir Next Medium</vt:lpstr>
      <vt:lpstr>Calibri</vt:lpstr>
      <vt:lpstr>Univers Condensed</vt:lpstr>
      <vt:lpstr>Univers Condensed Light</vt:lpstr>
      <vt:lpstr>Wingdings 2</vt:lpstr>
      <vt:lpstr>Left Column - Content</vt:lpstr>
      <vt:lpstr>Beginning / End Frames</vt:lpstr>
      <vt:lpstr>Catalog Form Submissions Using OneDrive</vt:lpstr>
      <vt:lpstr>Learning Outcomes</vt:lpstr>
      <vt:lpstr>Accessing OneDrive – 3 Steps</vt:lpstr>
      <vt:lpstr>Accessing OneDrive (continued)</vt:lpstr>
      <vt:lpstr>Banner Codes – Colleges and Schools</vt:lpstr>
      <vt:lpstr>College/School Folders</vt:lpstr>
      <vt:lpstr>College/School Folders (continued)</vt:lpstr>
      <vt:lpstr>File Submission</vt:lpstr>
      <vt:lpstr>File Submission, continued</vt:lpstr>
      <vt:lpstr>APAP Catalog Tracking Log</vt:lpstr>
      <vt:lpstr>APAP Catalog Tracking Log Overview</vt:lpstr>
      <vt:lpstr>Filename Conventions</vt:lpstr>
      <vt:lpstr>Submission Deadlines</vt:lpstr>
      <vt:lpstr>Tips and Helpful Insights</vt:lpstr>
      <vt:lpstr>Common Form Errors</vt:lpstr>
      <vt:lpstr>Common Form Errors (continued)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Dunston, Julie K</dc:creator>
  <cp:lastModifiedBy>Morgan, Kymberli H</cp:lastModifiedBy>
  <cp:revision>22</cp:revision>
  <dcterms:created xsi:type="dcterms:W3CDTF">2024-10-08T23:19:25Z</dcterms:created>
  <dcterms:modified xsi:type="dcterms:W3CDTF">2026-07-06T19:03:38Z</dcterms:modified>
</cp:coreProperties>
</file>