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  <p:sldMasterId id="2147483724" r:id="rId5"/>
    <p:sldMasterId id="2147483660" r:id="rId6"/>
    <p:sldMasterId id="2147483684" r:id="rId7"/>
    <p:sldMasterId id="2147483703" r:id="rId8"/>
    <p:sldMasterId id="2147483710" r:id="rId9"/>
  </p:sldMasterIdLst>
  <p:notesMasterIdLst>
    <p:notesMasterId r:id="rId29"/>
  </p:notesMasterIdLst>
  <p:sldIdLst>
    <p:sldId id="256" r:id="rId10"/>
    <p:sldId id="331" r:id="rId11"/>
    <p:sldId id="258" r:id="rId12"/>
    <p:sldId id="270" r:id="rId13"/>
    <p:sldId id="274" r:id="rId14"/>
    <p:sldId id="330" r:id="rId15"/>
    <p:sldId id="259" r:id="rId16"/>
    <p:sldId id="325" r:id="rId17"/>
    <p:sldId id="329" r:id="rId18"/>
    <p:sldId id="324" r:id="rId19"/>
    <p:sldId id="332" r:id="rId20"/>
    <p:sldId id="333" r:id="rId21"/>
    <p:sldId id="334" r:id="rId22"/>
    <p:sldId id="335" r:id="rId23"/>
    <p:sldId id="336" r:id="rId24"/>
    <p:sldId id="328" r:id="rId25"/>
    <p:sldId id="337" r:id="rId26"/>
    <p:sldId id="346" r:id="rId27"/>
    <p:sldId id="265" r:id="rId28"/>
  </p:sldIdLst>
  <p:sldSz cx="12192000" cy="6858000"/>
  <p:notesSz cx="6858000" cy="9144000"/>
  <p:embeddedFontLst>
    <p:embeddedFont>
      <p:font typeface="Univers Condensed" panose="020B0506020202050204" pitchFamily="34" charset="0"/>
      <p:regular r:id="rId30"/>
      <p:bold r:id="rId31"/>
      <p:italic r:id="rId32"/>
      <p:boldItalic r:id="rId33"/>
    </p:embeddedFont>
    <p:embeddedFont>
      <p:font typeface="Univers Condensed Light" panose="020B0306020202040204" pitchFamily="3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E24"/>
    <a:srgbClr val="F0AAC1"/>
    <a:srgbClr val="A40052"/>
    <a:srgbClr val="F1B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font" Target="fonts/font5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6418A-5802-4FB5-ACF0-367EE5F5AC7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403E21A-A085-45D3-946F-E7A1DDB2C66D}">
      <dgm:prSet phldrT="[Text]"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r>
            <a:rPr lang="en-US" dirty="0"/>
            <a:t>Start</a:t>
          </a:r>
        </a:p>
        <a:p>
          <a:r>
            <a:rPr lang="en-US" dirty="0"/>
            <a:t>Self Study</a:t>
          </a:r>
        </a:p>
      </dgm:t>
    </dgm:pt>
    <dgm:pt modelId="{B1AD1E69-C6B3-485C-801F-974FA2E6CF80}" type="parTrans" cxnId="{4A4AB9CE-1F2F-4A6A-9961-C8462C56FFFB}">
      <dgm:prSet/>
      <dgm:spPr/>
      <dgm:t>
        <a:bodyPr/>
        <a:lstStyle/>
        <a:p>
          <a:endParaRPr lang="en-US"/>
        </a:p>
      </dgm:t>
    </dgm:pt>
    <dgm:pt modelId="{89385103-9DD8-4FCF-91A9-F7366A20613D}" type="sibTrans" cxnId="{4A4AB9CE-1F2F-4A6A-9961-C8462C56FFFB}">
      <dgm:prSet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endParaRPr lang="en-US" dirty="0"/>
        </a:p>
      </dgm:t>
    </dgm:pt>
    <dgm:pt modelId="{07593B06-E889-449A-AC1A-AAB002F1814E}">
      <dgm:prSet phldrT="[Text]"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r>
            <a:rPr lang="en-US" dirty="0"/>
            <a:t>Select Internal Reviewers</a:t>
          </a:r>
        </a:p>
      </dgm:t>
    </dgm:pt>
    <dgm:pt modelId="{252FFBA2-8F30-4A8F-B451-08C899D46A85}" type="parTrans" cxnId="{2BA4CD32-4EB2-4342-B4E4-24B240AA345F}">
      <dgm:prSet/>
      <dgm:spPr/>
      <dgm:t>
        <a:bodyPr/>
        <a:lstStyle/>
        <a:p>
          <a:endParaRPr lang="en-US"/>
        </a:p>
      </dgm:t>
    </dgm:pt>
    <dgm:pt modelId="{2AAE84AA-C698-4899-9DDB-B2D99320DC39}" type="sibTrans" cxnId="{2BA4CD32-4EB2-4342-B4E4-24B240AA345F}">
      <dgm:prSet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endParaRPr lang="en-US" dirty="0"/>
        </a:p>
      </dgm:t>
    </dgm:pt>
    <dgm:pt modelId="{7463F2D6-61D2-464C-BB9C-E8375BC44F1E}">
      <dgm:prSet phldrT="[Text]"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r>
            <a:rPr lang="en-US" dirty="0"/>
            <a:t>Internal Review</a:t>
          </a:r>
        </a:p>
      </dgm:t>
    </dgm:pt>
    <dgm:pt modelId="{B1B01090-843F-4203-8FC1-76206DB8679A}" type="parTrans" cxnId="{897FC6C5-FA33-4D68-BB89-CF3405D36B7C}">
      <dgm:prSet/>
      <dgm:spPr/>
      <dgm:t>
        <a:bodyPr/>
        <a:lstStyle/>
        <a:p>
          <a:endParaRPr lang="en-US"/>
        </a:p>
      </dgm:t>
    </dgm:pt>
    <dgm:pt modelId="{58F1000F-ED53-4F5B-820D-C49169864F24}" type="sibTrans" cxnId="{897FC6C5-FA33-4D68-BB89-CF3405D36B7C}">
      <dgm:prSet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endParaRPr lang="en-US" dirty="0"/>
        </a:p>
      </dgm:t>
    </dgm:pt>
    <dgm:pt modelId="{621D3B8C-1FD3-4B51-833A-552E2FFEA156}">
      <dgm:prSet phldrT="[Text]"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r>
            <a:rPr lang="en-US" dirty="0"/>
            <a:t>Reviewers’ Report</a:t>
          </a:r>
        </a:p>
      </dgm:t>
    </dgm:pt>
    <dgm:pt modelId="{CF48AB45-F34F-4B87-9C42-BABF30A553EB}" type="parTrans" cxnId="{F3E86AA4-AF59-4E46-901E-E6C5C1D6F9BD}">
      <dgm:prSet/>
      <dgm:spPr/>
      <dgm:t>
        <a:bodyPr/>
        <a:lstStyle/>
        <a:p>
          <a:endParaRPr lang="en-US"/>
        </a:p>
      </dgm:t>
    </dgm:pt>
    <dgm:pt modelId="{69EF5824-DA30-43A0-B75E-EBA9A43EDEF8}" type="sibTrans" cxnId="{F3E86AA4-AF59-4E46-901E-E6C5C1D6F9BD}">
      <dgm:prSet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endParaRPr lang="en-US" dirty="0"/>
        </a:p>
      </dgm:t>
    </dgm:pt>
    <dgm:pt modelId="{72F36D1C-6C40-4F72-94BE-43B13452DAEE}">
      <dgm:prSet phldrT="[Text]"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r>
            <a:rPr lang="en-US" dirty="0"/>
            <a:t>Dean’s Report</a:t>
          </a:r>
        </a:p>
      </dgm:t>
    </dgm:pt>
    <dgm:pt modelId="{6AF4FF75-43DB-4D5A-8132-C375F803C276}" type="parTrans" cxnId="{2EE221C7-6523-4BBC-925E-26DF9E957F2A}">
      <dgm:prSet/>
      <dgm:spPr/>
      <dgm:t>
        <a:bodyPr/>
        <a:lstStyle/>
        <a:p>
          <a:endParaRPr lang="en-US"/>
        </a:p>
      </dgm:t>
    </dgm:pt>
    <dgm:pt modelId="{79842516-B27B-45DD-AB8D-34273A6E7693}" type="sibTrans" cxnId="{2EE221C7-6523-4BBC-925E-26DF9E957F2A}">
      <dgm:prSet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endParaRPr lang="en-US" dirty="0"/>
        </a:p>
      </dgm:t>
    </dgm:pt>
    <dgm:pt modelId="{B62ED3F7-D50D-46AB-A4BD-3ECF023CBFE4}">
      <dgm:prSet phldrT="[Text]"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r>
            <a:rPr lang="en-US" dirty="0"/>
            <a:t>IBHE Report</a:t>
          </a:r>
        </a:p>
      </dgm:t>
    </dgm:pt>
    <dgm:pt modelId="{525070A7-EFC8-4F91-BDB6-5889212B69CD}" type="parTrans" cxnId="{0D57FE91-D99E-4728-B350-57EB13BB7C7B}">
      <dgm:prSet/>
      <dgm:spPr/>
      <dgm:t>
        <a:bodyPr/>
        <a:lstStyle/>
        <a:p>
          <a:endParaRPr lang="en-US"/>
        </a:p>
      </dgm:t>
    </dgm:pt>
    <dgm:pt modelId="{91DD8198-140F-4541-857A-D73630A4C77B}" type="sibTrans" cxnId="{0D57FE91-D99E-4728-B350-57EB13BB7C7B}">
      <dgm:prSet/>
      <dgm:spPr/>
      <dgm:t>
        <a:bodyPr/>
        <a:lstStyle/>
        <a:p>
          <a:endParaRPr lang="en-US"/>
        </a:p>
      </dgm:t>
    </dgm:pt>
    <dgm:pt modelId="{F1C54C2F-AABD-41D1-B8F9-2B0B66A59FC9}" type="pres">
      <dgm:prSet presAssocID="{6FB6418A-5802-4FB5-ACF0-367EE5F5AC73}" presName="Name0" presStyleCnt="0">
        <dgm:presLayoutVars>
          <dgm:dir/>
          <dgm:resizeHandles val="exact"/>
        </dgm:presLayoutVars>
      </dgm:prSet>
      <dgm:spPr/>
    </dgm:pt>
    <dgm:pt modelId="{AF4C4264-67B5-4454-8000-67D9743EBBC6}" type="pres">
      <dgm:prSet presAssocID="{B403E21A-A085-45D3-946F-E7A1DDB2C66D}" presName="node" presStyleLbl="node1" presStyleIdx="0" presStyleCnt="6">
        <dgm:presLayoutVars>
          <dgm:bulletEnabled val="1"/>
        </dgm:presLayoutVars>
      </dgm:prSet>
      <dgm:spPr/>
    </dgm:pt>
    <dgm:pt modelId="{7B5D55A3-065D-4512-9551-BD76A7C616D8}" type="pres">
      <dgm:prSet presAssocID="{89385103-9DD8-4FCF-91A9-F7366A20613D}" presName="sibTrans" presStyleLbl="sibTrans2D1" presStyleIdx="0" presStyleCnt="5"/>
      <dgm:spPr/>
    </dgm:pt>
    <dgm:pt modelId="{6DE3B108-A7B6-468A-95F8-DF29561B6FA0}" type="pres">
      <dgm:prSet presAssocID="{89385103-9DD8-4FCF-91A9-F7366A20613D}" presName="connectorText" presStyleLbl="sibTrans2D1" presStyleIdx="0" presStyleCnt="5"/>
      <dgm:spPr/>
    </dgm:pt>
    <dgm:pt modelId="{B5A4A8B1-DB36-4056-B22F-69CAFED7A6EB}" type="pres">
      <dgm:prSet presAssocID="{07593B06-E889-449A-AC1A-AAB002F1814E}" presName="node" presStyleLbl="node1" presStyleIdx="1" presStyleCnt="6">
        <dgm:presLayoutVars>
          <dgm:bulletEnabled val="1"/>
        </dgm:presLayoutVars>
      </dgm:prSet>
      <dgm:spPr/>
    </dgm:pt>
    <dgm:pt modelId="{27113666-D11D-45D9-A72F-C1F4ECA26F1C}" type="pres">
      <dgm:prSet presAssocID="{2AAE84AA-C698-4899-9DDB-B2D99320DC39}" presName="sibTrans" presStyleLbl="sibTrans2D1" presStyleIdx="1" presStyleCnt="5"/>
      <dgm:spPr/>
    </dgm:pt>
    <dgm:pt modelId="{B44B5C04-3C0C-4389-84A9-8872E1B2C1CD}" type="pres">
      <dgm:prSet presAssocID="{2AAE84AA-C698-4899-9DDB-B2D99320DC39}" presName="connectorText" presStyleLbl="sibTrans2D1" presStyleIdx="1" presStyleCnt="5"/>
      <dgm:spPr/>
    </dgm:pt>
    <dgm:pt modelId="{F51DE278-F740-4E8A-B47F-4DF2A6E80CC8}" type="pres">
      <dgm:prSet presAssocID="{7463F2D6-61D2-464C-BB9C-E8375BC44F1E}" presName="node" presStyleLbl="node1" presStyleIdx="2" presStyleCnt="6">
        <dgm:presLayoutVars>
          <dgm:bulletEnabled val="1"/>
        </dgm:presLayoutVars>
      </dgm:prSet>
      <dgm:spPr/>
    </dgm:pt>
    <dgm:pt modelId="{7A4476BE-2EF0-46ED-B53E-2BAC03E8CD6B}" type="pres">
      <dgm:prSet presAssocID="{58F1000F-ED53-4F5B-820D-C49169864F24}" presName="sibTrans" presStyleLbl="sibTrans2D1" presStyleIdx="2" presStyleCnt="5"/>
      <dgm:spPr/>
    </dgm:pt>
    <dgm:pt modelId="{20CD24D8-D30B-402B-AF0E-C29216722864}" type="pres">
      <dgm:prSet presAssocID="{58F1000F-ED53-4F5B-820D-C49169864F24}" presName="connectorText" presStyleLbl="sibTrans2D1" presStyleIdx="2" presStyleCnt="5"/>
      <dgm:spPr/>
    </dgm:pt>
    <dgm:pt modelId="{27A3B93E-D3A5-4ABD-87D0-ED5B1302168C}" type="pres">
      <dgm:prSet presAssocID="{621D3B8C-1FD3-4B51-833A-552E2FFEA156}" presName="node" presStyleLbl="node1" presStyleIdx="3" presStyleCnt="6">
        <dgm:presLayoutVars>
          <dgm:bulletEnabled val="1"/>
        </dgm:presLayoutVars>
      </dgm:prSet>
      <dgm:spPr/>
    </dgm:pt>
    <dgm:pt modelId="{CEDC2CBA-D742-4D20-BF21-2FC14AF981BA}" type="pres">
      <dgm:prSet presAssocID="{69EF5824-DA30-43A0-B75E-EBA9A43EDEF8}" presName="sibTrans" presStyleLbl="sibTrans2D1" presStyleIdx="3" presStyleCnt="5"/>
      <dgm:spPr/>
    </dgm:pt>
    <dgm:pt modelId="{AAD56BE9-49FA-4D5E-BD1E-67FE4C8CBF08}" type="pres">
      <dgm:prSet presAssocID="{69EF5824-DA30-43A0-B75E-EBA9A43EDEF8}" presName="connectorText" presStyleLbl="sibTrans2D1" presStyleIdx="3" presStyleCnt="5"/>
      <dgm:spPr/>
    </dgm:pt>
    <dgm:pt modelId="{43FDAAA5-091E-4B7E-8F66-5F9486EE9A8B}" type="pres">
      <dgm:prSet presAssocID="{72F36D1C-6C40-4F72-94BE-43B13452DAEE}" presName="node" presStyleLbl="node1" presStyleIdx="4" presStyleCnt="6">
        <dgm:presLayoutVars>
          <dgm:bulletEnabled val="1"/>
        </dgm:presLayoutVars>
      </dgm:prSet>
      <dgm:spPr/>
    </dgm:pt>
    <dgm:pt modelId="{2F5B735B-6B06-4674-96C0-591F4F64CC2D}" type="pres">
      <dgm:prSet presAssocID="{79842516-B27B-45DD-AB8D-34273A6E7693}" presName="sibTrans" presStyleLbl="sibTrans2D1" presStyleIdx="4" presStyleCnt="5"/>
      <dgm:spPr/>
    </dgm:pt>
    <dgm:pt modelId="{26DDA52A-50C9-4842-A94A-B2F01120A5E0}" type="pres">
      <dgm:prSet presAssocID="{79842516-B27B-45DD-AB8D-34273A6E7693}" presName="connectorText" presStyleLbl="sibTrans2D1" presStyleIdx="4" presStyleCnt="5"/>
      <dgm:spPr/>
    </dgm:pt>
    <dgm:pt modelId="{F4A9FB59-2369-4A63-9277-67F545E41E6F}" type="pres">
      <dgm:prSet presAssocID="{B62ED3F7-D50D-46AB-A4BD-3ECF023CBFE4}" presName="node" presStyleLbl="node1" presStyleIdx="5" presStyleCnt="6">
        <dgm:presLayoutVars>
          <dgm:bulletEnabled val="1"/>
        </dgm:presLayoutVars>
      </dgm:prSet>
      <dgm:spPr/>
    </dgm:pt>
  </dgm:ptLst>
  <dgm:cxnLst>
    <dgm:cxn modelId="{08EC430B-B68C-427D-BE65-26E465B7E0DA}" type="presOf" srcId="{58F1000F-ED53-4F5B-820D-C49169864F24}" destId="{7A4476BE-2EF0-46ED-B53E-2BAC03E8CD6B}" srcOrd="0" destOrd="0" presId="urn:microsoft.com/office/officeart/2005/8/layout/process1"/>
    <dgm:cxn modelId="{D2A9F917-6EE7-416D-9056-A17DCFBA9019}" type="presOf" srcId="{79842516-B27B-45DD-AB8D-34273A6E7693}" destId="{26DDA52A-50C9-4842-A94A-B2F01120A5E0}" srcOrd="1" destOrd="0" presId="urn:microsoft.com/office/officeart/2005/8/layout/process1"/>
    <dgm:cxn modelId="{2BA4CD32-4EB2-4342-B4E4-24B240AA345F}" srcId="{6FB6418A-5802-4FB5-ACF0-367EE5F5AC73}" destId="{07593B06-E889-449A-AC1A-AAB002F1814E}" srcOrd="1" destOrd="0" parTransId="{252FFBA2-8F30-4A8F-B451-08C899D46A85}" sibTransId="{2AAE84AA-C698-4899-9DDB-B2D99320DC39}"/>
    <dgm:cxn modelId="{3E6EEE32-0FF7-4F3A-BB10-01B325BB9280}" type="presOf" srcId="{7463F2D6-61D2-464C-BB9C-E8375BC44F1E}" destId="{F51DE278-F740-4E8A-B47F-4DF2A6E80CC8}" srcOrd="0" destOrd="0" presId="urn:microsoft.com/office/officeart/2005/8/layout/process1"/>
    <dgm:cxn modelId="{E9C80035-19A1-4655-A483-A1BB044D062A}" type="presOf" srcId="{2AAE84AA-C698-4899-9DDB-B2D99320DC39}" destId="{27113666-D11D-45D9-A72F-C1F4ECA26F1C}" srcOrd="0" destOrd="0" presId="urn:microsoft.com/office/officeart/2005/8/layout/process1"/>
    <dgm:cxn modelId="{E374C85E-C785-4A83-B080-164FC20C65BC}" type="presOf" srcId="{69EF5824-DA30-43A0-B75E-EBA9A43EDEF8}" destId="{CEDC2CBA-D742-4D20-BF21-2FC14AF981BA}" srcOrd="0" destOrd="0" presId="urn:microsoft.com/office/officeart/2005/8/layout/process1"/>
    <dgm:cxn modelId="{5D8FC347-989F-4179-947D-CD21230FC853}" type="presOf" srcId="{6FB6418A-5802-4FB5-ACF0-367EE5F5AC73}" destId="{F1C54C2F-AABD-41D1-B8F9-2B0B66A59FC9}" srcOrd="0" destOrd="0" presId="urn:microsoft.com/office/officeart/2005/8/layout/process1"/>
    <dgm:cxn modelId="{A7E5AE6E-8AB7-4D90-A387-59EE6CB4D171}" type="presOf" srcId="{07593B06-E889-449A-AC1A-AAB002F1814E}" destId="{B5A4A8B1-DB36-4056-B22F-69CAFED7A6EB}" srcOrd="0" destOrd="0" presId="urn:microsoft.com/office/officeart/2005/8/layout/process1"/>
    <dgm:cxn modelId="{9C9BF273-857E-47DF-B6DE-3DEC53F81B54}" type="presOf" srcId="{58F1000F-ED53-4F5B-820D-C49169864F24}" destId="{20CD24D8-D30B-402B-AF0E-C29216722864}" srcOrd="1" destOrd="0" presId="urn:microsoft.com/office/officeart/2005/8/layout/process1"/>
    <dgm:cxn modelId="{41E01C56-E302-4458-A1D7-2563EF1020E8}" type="presOf" srcId="{79842516-B27B-45DD-AB8D-34273A6E7693}" destId="{2F5B735B-6B06-4674-96C0-591F4F64CC2D}" srcOrd="0" destOrd="0" presId="urn:microsoft.com/office/officeart/2005/8/layout/process1"/>
    <dgm:cxn modelId="{2FB62256-349D-4047-817B-84E51ADA034F}" type="presOf" srcId="{621D3B8C-1FD3-4B51-833A-552E2FFEA156}" destId="{27A3B93E-D3A5-4ABD-87D0-ED5B1302168C}" srcOrd="0" destOrd="0" presId="urn:microsoft.com/office/officeart/2005/8/layout/process1"/>
    <dgm:cxn modelId="{345A9885-45E2-4879-A1D7-9434B7596A51}" type="presOf" srcId="{2AAE84AA-C698-4899-9DDB-B2D99320DC39}" destId="{B44B5C04-3C0C-4389-84A9-8872E1B2C1CD}" srcOrd="1" destOrd="0" presId="urn:microsoft.com/office/officeart/2005/8/layout/process1"/>
    <dgm:cxn modelId="{0D57FE91-D99E-4728-B350-57EB13BB7C7B}" srcId="{6FB6418A-5802-4FB5-ACF0-367EE5F5AC73}" destId="{B62ED3F7-D50D-46AB-A4BD-3ECF023CBFE4}" srcOrd="5" destOrd="0" parTransId="{525070A7-EFC8-4F91-BDB6-5889212B69CD}" sibTransId="{91DD8198-140F-4541-857A-D73630A4C77B}"/>
    <dgm:cxn modelId="{0B3669A2-7ED4-4A1F-9A9C-E289B5D5BA4B}" type="presOf" srcId="{69EF5824-DA30-43A0-B75E-EBA9A43EDEF8}" destId="{AAD56BE9-49FA-4D5E-BD1E-67FE4C8CBF08}" srcOrd="1" destOrd="0" presId="urn:microsoft.com/office/officeart/2005/8/layout/process1"/>
    <dgm:cxn modelId="{F3E86AA4-AF59-4E46-901E-E6C5C1D6F9BD}" srcId="{6FB6418A-5802-4FB5-ACF0-367EE5F5AC73}" destId="{621D3B8C-1FD3-4B51-833A-552E2FFEA156}" srcOrd="3" destOrd="0" parTransId="{CF48AB45-F34F-4B87-9C42-BABF30A553EB}" sibTransId="{69EF5824-DA30-43A0-B75E-EBA9A43EDEF8}"/>
    <dgm:cxn modelId="{A01A28B8-B527-4D4B-A304-AE7F1617CF57}" type="presOf" srcId="{72F36D1C-6C40-4F72-94BE-43B13452DAEE}" destId="{43FDAAA5-091E-4B7E-8F66-5F9486EE9A8B}" srcOrd="0" destOrd="0" presId="urn:microsoft.com/office/officeart/2005/8/layout/process1"/>
    <dgm:cxn modelId="{96DB30B9-66A9-467E-99E2-7751E33EF1DF}" type="presOf" srcId="{B62ED3F7-D50D-46AB-A4BD-3ECF023CBFE4}" destId="{F4A9FB59-2369-4A63-9277-67F545E41E6F}" srcOrd="0" destOrd="0" presId="urn:microsoft.com/office/officeart/2005/8/layout/process1"/>
    <dgm:cxn modelId="{897FC6C5-FA33-4D68-BB89-CF3405D36B7C}" srcId="{6FB6418A-5802-4FB5-ACF0-367EE5F5AC73}" destId="{7463F2D6-61D2-464C-BB9C-E8375BC44F1E}" srcOrd="2" destOrd="0" parTransId="{B1B01090-843F-4203-8FC1-76206DB8679A}" sibTransId="{58F1000F-ED53-4F5B-820D-C49169864F24}"/>
    <dgm:cxn modelId="{A17FDEC6-ACD0-457D-AD04-8400DFAED3E3}" type="presOf" srcId="{89385103-9DD8-4FCF-91A9-F7366A20613D}" destId="{6DE3B108-A7B6-468A-95F8-DF29561B6FA0}" srcOrd="1" destOrd="0" presId="urn:microsoft.com/office/officeart/2005/8/layout/process1"/>
    <dgm:cxn modelId="{2EE221C7-6523-4BBC-925E-26DF9E957F2A}" srcId="{6FB6418A-5802-4FB5-ACF0-367EE5F5AC73}" destId="{72F36D1C-6C40-4F72-94BE-43B13452DAEE}" srcOrd="4" destOrd="0" parTransId="{6AF4FF75-43DB-4D5A-8132-C375F803C276}" sibTransId="{79842516-B27B-45DD-AB8D-34273A6E7693}"/>
    <dgm:cxn modelId="{4A4AB9CE-1F2F-4A6A-9961-C8462C56FFFB}" srcId="{6FB6418A-5802-4FB5-ACF0-367EE5F5AC73}" destId="{B403E21A-A085-45D3-946F-E7A1DDB2C66D}" srcOrd="0" destOrd="0" parTransId="{B1AD1E69-C6B3-485C-801F-974FA2E6CF80}" sibTransId="{89385103-9DD8-4FCF-91A9-F7366A20613D}"/>
    <dgm:cxn modelId="{AA9497D5-DB8B-480E-BB3A-89CAB65BB5C7}" type="presOf" srcId="{B403E21A-A085-45D3-946F-E7A1DDB2C66D}" destId="{AF4C4264-67B5-4454-8000-67D9743EBBC6}" srcOrd="0" destOrd="0" presId="urn:microsoft.com/office/officeart/2005/8/layout/process1"/>
    <dgm:cxn modelId="{1B577CF9-93AF-43A5-A174-BEB8B194E801}" type="presOf" srcId="{89385103-9DD8-4FCF-91A9-F7366A20613D}" destId="{7B5D55A3-065D-4512-9551-BD76A7C616D8}" srcOrd="0" destOrd="0" presId="urn:microsoft.com/office/officeart/2005/8/layout/process1"/>
    <dgm:cxn modelId="{CCCF2E68-212E-4F60-BD53-7C15337E8CB8}" type="presParOf" srcId="{F1C54C2F-AABD-41D1-B8F9-2B0B66A59FC9}" destId="{AF4C4264-67B5-4454-8000-67D9743EBBC6}" srcOrd="0" destOrd="0" presId="urn:microsoft.com/office/officeart/2005/8/layout/process1"/>
    <dgm:cxn modelId="{60D63052-31C6-4BEF-BFE3-D94448EE09BF}" type="presParOf" srcId="{F1C54C2F-AABD-41D1-B8F9-2B0B66A59FC9}" destId="{7B5D55A3-065D-4512-9551-BD76A7C616D8}" srcOrd="1" destOrd="0" presId="urn:microsoft.com/office/officeart/2005/8/layout/process1"/>
    <dgm:cxn modelId="{997B5085-AD8C-4D10-BA43-1A41E835FC3F}" type="presParOf" srcId="{7B5D55A3-065D-4512-9551-BD76A7C616D8}" destId="{6DE3B108-A7B6-468A-95F8-DF29561B6FA0}" srcOrd="0" destOrd="0" presId="urn:microsoft.com/office/officeart/2005/8/layout/process1"/>
    <dgm:cxn modelId="{5516D51F-F531-4682-B004-50CF05C56A64}" type="presParOf" srcId="{F1C54C2F-AABD-41D1-B8F9-2B0B66A59FC9}" destId="{B5A4A8B1-DB36-4056-B22F-69CAFED7A6EB}" srcOrd="2" destOrd="0" presId="urn:microsoft.com/office/officeart/2005/8/layout/process1"/>
    <dgm:cxn modelId="{D814A4CD-BB89-4B00-9152-706FFFA75E85}" type="presParOf" srcId="{F1C54C2F-AABD-41D1-B8F9-2B0B66A59FC9}" destId="{27113666-D11D-45D9-A72F-C1F4ECA26F1C}" srcOrd="3" destOrd="0" presId="urn:microsoft.com/office/officeart/2005/8/layout/process1"/>
    <dgm:cxn modelId="{CF1387B0-966B-4DCA-A328-EDC8479B90C8}" type="presParOf" srcId="{27113666-D11D-45D9-A72F-C1F4ECA26F1C}" destId="{B44B5C04-3C0C-4389-84A9-8872E1B2C1CD}" srcOrd="0" destOrd="0" presId="urn:microsoft.com/office/officeart/2005/8/layout/process1"/>
    <dgm:cxn modelId="{233B448D-A915-454F-AB4F-2DF6D6BF6EA5}" type="presParOf" srcId="{F1C54C2F-AABD-41D1-B8F9-2B0B66A59FC9}" destId="{F51DE278-F740-4E8A-B47F-4DF2A6E80CC8}" srcOrd="4" destOrd="0" presId="urn:microsoft.com/office/officeart/2005/8/layout/process1"/>
    <dgm:cxn modelId="{65A4CFA1-8BF5-4B19-B212-CE58C84297C7}" type="presParOf" srcId="{F1C54C2F-AABD-41D1-B8F9-2B0B66A59FC9}" destId="{7A4476BE-2EF0-46ED-B53E-2BAC03E8CD6B}" srcOrd="5" destOrd="0" presId="urn:microsoft.com/office/officeart/2005/8/layout/process1"/>
    <dgm:cxn modelId="{9DB56C4F-F151-42AF-9D35-B1E6843C410F}" type="presParOf" srcId="{7A4476BE-2EF0-46ED-B53E-2BAC03E8CD6B}" destId="{20CD24D8-D30B-402B-AF0E-C29216722864}" srcOrd="0" destOrd="0" presId="urn:microsoft.com/office/officeart/2005/8/layout/process1"/>
    <dgm:cxn modelId="{540DD376-F0EC-46BB-8577-0E4FCDC683AD}" type="presParOf" srcId="{F1C54C2F-AABD-41D1-B8F9-2B0B66A59FC9}" destId="{27A3B93E-D3A5-4ABD-87D0-ED5B1302168C}" srcOrd="6" destOrd="0" presId="urn:microsoft.com/office/officeart/2005/8/layout/process1"/>
    <dgm:cxn modelId="{301C2402-2ED3-4AE9-983D-E1FF782FB354}" type="presParOf" srcId="{F1C54C2F-AABD-41D1-B8F9-2B0B66A59FC9}" destId="{CEDC2CBA-D742-4D20-BF21-2FC14AF981BA}" srcOrd="7" destOrd="0" presId="urn:microsoft.com/office/officeart/2005/8/layout/process1"/>
    <dgm:cxn modelId="{E658E130-F2A9-4D71-B8D5-3A4767FD465C}" type="presParOf" srcId="{CEDC2CBA-D742-4D20-BF21-2FC14AF981BA}" destId="{AAD56BE9-49FA-4D5E-BD1E-67FE4C8CBF08}" srcOrd="0" destOrd="0" presId="urn:microsoft.com/office/officeart/2005/8/layout/process1"/>
    <dgm:cxn modelId="{71430476-7223-49C9-8249-818F7368B84B}" type="presParOf" srcId="{F1C54C2F-AABD-41D1-B8F9-2B0B66A59FC9}" destId="{43FDAAA5-091E-4B7E-8F66-5F9486EE9A8B}" srcOrd="8" destOrd="0" presId="urn:microsoft.com/office/officeart/2005/8/layout/process1"/>
    <dgm:cxn modelId="{B88946B4-4E56-4767-8FAF-5024E193C43B}" type="presParOf" srcId="{F1C54C2F-AABD-41D1-B8F9-2B0B66A59FC9}" destId="{2F5B735B-6B06-4674-96C0-591F4F64CC2D}" srcOrd="9" destOrd="0" presId="urn:microsoft.com/office/officeart/2005/8/layout/process1"/>
    <dgm:cxn modelId="{64806031-35B6-4FF5-95C4-E4A6AD8AB001}" type="presParOf" srcId="{2F5B735B-6B06-4674-96C0-591F4F64CC2D}" destId="{26DDA52A-50C9-4842-A94A-B2F01120A5E0}" srcOrd="0" destOrd="0" presId="urn:microsoft.com/office/officeart/2005/8/layout/process1"/>
    <dgm:cxn modelId="{DCE22A74-D1AB-4091-A63D-58DEEC7678E9}" type="presParOf" srcId="{F1C54C2F-AABD-41D1-B8F9-2B0B66A59FC9}" destId="{F4A9FB59-2369-4A63-9277-67F545E41E6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6E5ABB-3E26-4B9C-AB60-DA3F8D1A097D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4D64529B-C6AD-4F82-9851-320AADFB7A79}">
      <dgm:prSet phldrT="[Text]" custT="1"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r>
            <a:rPr lang="en-US" sz="1000" dirty="0"/>
            <a:t>Assessment Plan</a:t>
          </a:r>
        </a:p>
      </dgm:t>
    </dgm:pt>
    <dgm:pt modelId="{CE4A3588-4740-4FA6-AAE9-DFAC33FB3FB4}" type="parTrans" cxnId="{93A72689-590D-41BE-9EA4-B3CB803CC744}">
      <dgm:prSet/>
      <dgm:spPr/>
      <dgm:t>
        <a:bodyPr/>
        <a:lstStyle/>
        <a:p>
          <a:endParaRPr lang="en-US" sz="1050"/>
        </a:p>
      </dgm:t>
    </dgm:pt>
    <dgm:pt modelId="{5B4B8EF6-4454-4490-8C59-67446E569396}" type="sibTrans" cxnId="{93A72689-590D-41BE-9EA4-B3CB803CC744}">
      <dgm:prSet custT="1"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endParaRPr lang="en-US" sz="900" dirty="0"/>
        </a:p>
      </dgm:t>
    </dgm:pt>
    <dgm:pt modelId="{B5603F54-B5D5-4ECB-A63B-12DE0E966A63}">
      <dgm:prSet phldrT="[Text]" custT="1"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r>
            <a:rPr lang="en-US" sz="1000" dirty="0"/>
            <a:t>Assessment Report</a:t>
          </a:r>
        </a:p>
      </dgm:t>
    </dgm:pt>
    <dgm:pt modelId="{6418367D-1C2C-4E30-A10A-FEA4C9CADA45}" type="parTrans" cxnId="{1A211303-5818-4A5D-B7E2-E0024B9D3FE7}">
      <dgm:prSet/>
      <dgm:spPr/>
      <dgm:t>
        <a:bodyPr/>
        <a:lstStyle/>
        <a:p>
          <a:endParaRPr lang="en-US" sz="1050"/>
        </a:p>
      </dgm:t>
    </dgm:pt>
    <dgm:pt modelId="{B1DBBC72-5F0A-4964-93DB-EABF21BE38FC}" type="sibTrans" cxnId="{1A211303-5818-4A5D-B7E2-E0024B9D3FE7}">
      <dgm:prSet custT="1"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endParaRPr lang="en-US" sz="900" dirty="0"/>
        </a:p>
      </dgm:t>
    </dgm:pt>
    <dgm:pt modelId="{4EE99DD8-BA1B-420D-A986-430D44B78DC0}">
      <dgm:prSet phldrT="[Text]" custT="1"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r>
            <a:rPr lang="en-US" sz="1800" dirty="0"/>
            <a:t>Self-Study</a:t>
          </a:r>
        </a:p>
      </dgm:t>
    </dgm:pt>
    <dgm:pt modelId="{60A009DF-90B7-4A93-A788-7BC2EFEF261A}" type="parTrans" cxnId="{BFBC02A7-1A18-49A9-9570-F0BC174D7C4B}">
      <dgm:prSet/>
      <dgm:spPr/>
      <dgm:t>
        <a:bodyPr/>
        <a:lstStyle/>
        <a:p>
          <a:endParaRPr lang="en-US" sz="1050"/>
        </a:p>
      </dgm:t>
    </dgm:pt>
    <dgm:pt modelId="{712DDE20-5691-407B-8184-EEC88189319A}" type="sibTrans" cxnId="{BFBC02A7-1A18-49A9-9570-F0BC174D7C4B}">
      <dgm:prSet/>
      <dgm:spPr/>
      <dgm:t>
        <a:bodyPr/>
        <a:lstStyle/>
        <a:p>
          <a:endParaRPr lang="en-US" sz="1050"/>
        </a:p>
      </dgm:t>
    </dgm:pt>
    <dgm:pt modelId="{AEEC4A88-415A-4D5B-995F-9E1F1E3EE027}" type="pres">
      <dgm:prSet presAssocID="{AE6E5ABB-3E26-4B9C-AB60-DA3F8D1A097D}" presName="Name0" presStyleCnt="0">
        <dgm:presLayoutVars>
          <dgm:dir/>
          <dgm:resizeHandles val="exact"/>
        </dgm:presLayoutVars>
      </dgm:prSet>
      <dgm:spPr/>
    </dgm:pt>
    <dgm:pt modelId="{A96ED304-B0DF-4988-ABDD-07BEFF79F65C}" type="pres">
      <dgm:prSet presAssocID="{AE6E5ABB-3E26-4B9C-AB60-DA3F8D1A097D}" presName="vNodes" presStyleCnt="0"/>
      <dgm:spPr/>
    </dgm:pt>
    <dgm:pt modelId="{AB00520D-92DA-4F6C-AAD0-73B119E95EAA}" type="pres">
      <dgm:prSet presAssocID="{4D64529B-C6AD-4F82-9851-320AADFB7A79}" presName="node" presStyleLbl="node1" presStyleIdx="0" presStyleCnt="3">
        <dgm:presLayoutVars>
          <dgm:bulletEnabled val="1"/>
        </dgm:presLayoutVars>
      </dgm:prSet>
      <dgm:spPr/>
    </dgm:pt>
    <dgm:pt modelId="{90A3E5D0-1197-4B0E-AD53-D3819133960F}" type="pres">
      <dgm:prSet presAssocID="{5B4B8EF6-4454-4490-8C59-67446E569396}" presName="spacerT" presStyleCnt="0"/>
      <dgm:spPr/>
    </dgm:pt>
    <dgm:pt modelId="{55EC770B-F239-480D-B349-7F4A473D02CE}" type="pres">
      <dgm:prSet presAssocID="{5B4B8EF6-4454-4490-8C59-67446E569396}" presName="sibTrans" presStyleLbl="sibTrans2D1" presStyleIdx="0" presStyleCnt="2"/>
      <dgm:spPr/>
    </dgm:pt>
    <dgm:pt modelId="{CA1C502D-C147-4338-9823-1F55E05CFC08}" type="pres">
      <dgm:prSet presAssocID="{5B4B8EF6-4454-4490-8C59-67446E569396}" presName="spacerB" presStyleCnt="0"/>
      <dgm:spPr/>
    </dgm:pt>
    <dgm:pt modelId="{E0BDD27B-BCF0-4B9A-8BAD-24CF153C7DBE}" type="pres">
      <dgm:prSet presAssocID="{B5603F54-B5D5-4ECB-A63B-12DE0E966A63}" presName="node" presStyleLbl="node1" presStyleIdx="1" presStyleCnt="3">
        <dgm:presLayoutVars>
          <dgm:bulletEnabled val="1"/>
        </dgm:presLayoutVars>
      </dgm:prSet>
      <dgm:spPr/>
    </dgm:pt>
    <dgm:pt modelId="{71B16F9F-8FAC-4B80-AE36-0AF49697AD04}" type="pres">
      <dgm:prSet presAssocID="{AE6E5ABB-3E26-4B9C-AB60-DA3F8D1A097D}" presName="sibTransLast" presStyleLbl="sibTrans2D1" presStyleIdx="1" presStyleCnt="2"/>
      <dgm:spPr/>
    </dgm:pt>
    <dgm:pt modelId="{FB5E7179-A466-422D-B3D6-8313A63AF2EC}" type="pres">
      <dgm:prSet presAssocID="{AE6E5ABB-3E26-4B9C-AB60-DA3F8D1A097D}" presName="connectorText" presStyleLbl="sibTrans2D1" presStyleIdx="1" presStyleCnt="2"/>
      <dgm:spPr/>
    </dgm:pt>
    <dgm:pt modelId="{68FA743D-5991-4F53-8FC3-C25BA73D3BCF}" type="pres">
      <dgm:prSet presAssocID="{AE6E5ABB-3E26-4B9C-AB60-DA3F8D1A097D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1A211303-5818-4A5D-B7E2-E0024B9D3FE7}" srcId="{AE6E5ABB-3E26-4B9C-AB60-DA3F8D1A097D}" destId="{B5603F54-B5D5-4ECB-A63B-12DE0E966A63}" srcOrd="1" destOrd="0" parTransId="{6418367D-1C2C-4E30-A10A-FEA4C9CADA45}" sibTransId="{B1DBBC72-5F0A-4964-93DB-EABF21BE38FC}"/>
    <dgm:cxn modelId="{02CE4248-A8BE-45EC-938C-D2132CAD364D}" type="presOf" srcId="{5B4B8EF6-4454-4490-8C59-67446E569396}" destId="{55EC770B-F239-480D-B349-7F4A473D02CE}" srcOrd="0" destOrd="0" presId="urn:microsoft.com/office/officeart/2005/8/layout/equation2"/>
    <dgm:cxn modelId="{268B1079-9CAA-44EE-A151-7EBB6DE35602}" type="presOf" srcId="{AE6E5ABB-3E26-4B9C-AB60-DA3F8D1A097D}" destId="{AEEC4A88-415A-4D5B-995F-9E1F1E3EE027}" srcOrd="0" destOrd="0" presId="urn:microsoft.com/office/officeart/2005/8/layout/equation2"/>
    <dgm:cxn modelId="{93A72689-590D-41BE-9EA4-B3CB803CC744}" srcId="{AE6E5ABB-3E26-4B9C-AB60-DA3F8D1A097D}" destId="{4D64529B-C6AD-4F82-9851-320AADFB7A79}" srcOrd="0" destOrd="0" parTransId="{CE4A3588-4740-4FA6-AAE9-DFAC33FB3FB4}" sibTransId="{5B4B8EF6-4454-4490-8C59-67446E569396}"/>
    <dgm:cxn modelId="{F1D6FBA3-4F93-4737-AB44-F1DF6FD28346}" type="presOf" srcId="{B5603F54-B5D5-4ECB-A63B-12DE0E966A63}" destId="{E0BDD27B-BCF0-4B9A-8BAD-24CF153C7DBE}" srcOrd="0" destOrd="0" presId="urn:microsoft.com/office/officeart/2005/8/layout/equation2"/>
    <dgm:cxn modelId="{BFBC02A7-1A18-49A9-9570-F0BC174D7C4B}" srcId="{AE6E5ABB-3E26-4B9C-AB60-DA3F8D1A097D}" destId="{4EE99DD8-BA1B-420D-A986-430D44B78DC0}" srcOrd="2" destOrd="0" parTransId="{60A009DF-90B7-4A93-A788-7BC2EFEF261A}" sibTransId="{712DDE20-5691-407B-8184-EEC88189319A}"/>
    <dgm:cxn modelId="{862C10D2-404E-4166-9EC0-EC39A952AB76}" type="presOf" srcId="{B1DBBC72-5F0A-4964-93DB-EABF21BE38FC}" destId="{FB5E7179-A466-422D-B3D6-8313A63AF2EC}" srcOrd="1" destOrd="0" presId="urn:microsoft.com/office/officeart/2005/8/layout/equation2"/>
    <dgm:cxn modelId="{35BCB3D9-82F7-4DF6-B3AB-30172A917655}" type="presOf" srcId="{B1DBBC72-5F0A-4964-93DB-EABF21BE38FC}" destId="{71B16F9F-8FAC-4B80-AE36-0AF49697AD04}" srcOrd="0" destOrd="0" presId="urn:microsoft.com/office/officeart/2005/8/layout/equation2"/>
    <dgm:cxn modelId="{241C70E5-F81A-4008-A833-391D51059478}" type="presOf" srcId="{4EE99DD8-BA1B-420D-A986-430D44B78DC0}" destId="{68FA743D-5991-4F53-8FC3-C25BA73D3BCF}" srcOrd="0" destOrd="0" presId="urn:microsoft.com/office/officeart/2005/8/layout/equation2"/>
    <dgm:cxn modelId="{26E2A9F2-444D-4C4A-BAAE-A523DF18725D}" type="presOf" srcId="{4D64529B-C6AD-4F82-9851-320AADFB7A79}" destId="{AB00520D-92DA-4F6C-AAD0-73B119E95EAA}" srcOrd="0" destOrd="0" presId="urn:microsoft.com/office/officeart/2005/8/layout/equation2"/>
    <dgm:cxn modelId="{7C32B4B8-1BF9-415E-8534-7302895A8D9D}" type="presParOf" srcId="{AEEC4A88-415A-4D5B-995F-9E1F1E3EE027}" destId="{A96ED304-B0DF-4988-ABDD-07BEFF79F65C}" srcOrd="0" destOrd="0" presId="urn:microsoft.com/office/officeart/2005/8/layout/equation2"/>
    <dgm:cxn modelId="{1160A82C-0C82-46C2-B4D4-D1BC8E459078}" type="presParOf" srcId="{A96ED304-B0DF-4988-ABDD-07BEFF79F65C}" destId="{AB00520D-92DA-4F6C-AAD0-73B119E95EAA}" srcOrd="0" destOrd="0" presId="urn:microsoft.com/office/officeart/2005/8/layout/equation2"/>
    <dgm:cxn modelId="{968945DC-0A8C-4486-AE61-3E99B3723553}" type="presParOf" srcId="{A96ED304-B0DF-4988-ABDD-07BEFF79F65C}" destId="{90A3E5D0-1197-4B0E-AD53-D3819133960F}" srcOrd="1" destOrd="0" presId="urn:microsoft.com/office/officeart/2005/8/layout/equation2"/>
    <dgm:cxn modelId="{34F12293-7170-49F3-B17E-3C439A4AF899}" type="presParOf" srcId="{A96ED304-B0DF-4988-ABDD-07BEFF79F65C}" destId="{55EC770B-F239-480D-B349-7F4A473D02CE}" srcOrd="2" destOrd="0" presId="urn:microsoft.com/office/officeart/2005/8/layout/equation2"/>
    <dgm:cxn modelId="{C328C863-1CB4-4346-AF78-368BB802A8F6}" type="presParOf" srcId="{A96ED304-B0DF-4988-ABDD-07BEFF79F65C}" destId="{CA1C502D-C147-4338-9823-1F55E05CFC08}" srcOrd="3" destOrd="0" presId="urn:microsoft.com/office/officeart/2005/8/layout/equation2"/>
    <dgm:cxn modelId="{15FC03CC-FFFF-4299-A80F-4E6FB0F7A56F}" type="presParOf" srcId="{A96ED304-B0DF-4988-ABDD-07BEFF79F65C}" destId="{E0BDD27B-BCF0-4B9A-8BAD-24CF153C7DBE}" srcOrd="4" destOrd="0" presId="urn:microsoft.com/office/officeart/2005/8/layout/equation2"/>
    <dgm:cxn modelId="{5349D055-0391-4A52-8E1D-2BD92B03D1D6}" type="presParOf" srcId="{AEEC4A88-415A-4D5B-995F-9E1F1E3EE027}" destId="{71B16F9F-8FAC-4B80-AE36-0AF49697AD04}" srcOrd="1" destOrd="0" presId="urn:microsoft.com/office/officeart/2005/8/layout/equation2"/>
    <dgm:cxn modelId="{046B84AE-0E8C-4803-B5E8-1FED33FEF12A}" type="presParOf" srcId="{71B16F9F-8FAC-4B80-AE36-0AF49697AD04}" destId="{FB5E7179-A466-422D-B3D6-8313A63AF2EC}" srcOrd="0" destOrd="0" presId="urn:microsoft.com/office/officeart/2005/8/layout/equation2"/>
    <dgm:cxn modelId="{C3CBB310-8F03-436C-9248-AD299FCDA706}" type="presParOf" srcId="{AEEC4A88-415A-4D5B-995F-9E1F1E3EE027}" destId="{68FA743D-5991-4F53-8FC3-C25BA73D3BC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6E5ABB-3E26-4B9C-AB60-DA3F8D1A097D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4D64529B-C6AD-4F82-9851-320AADFB7A79}">
      <dgm:prSet phldrT="[Text]" custT="1"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r>
            <a:rPr lang="en-US" sz="1800" dirty="0"/>
            <a:t>Annual </a:t>
          </a:r>
        </a:p>
        <a:p>
          <a:r>
            <a:rPr lang="en-US" sz="1800" dirty="0"/>
            <a:t>Reports</a:t>
          </a:r>
        </a:p>
      </dgm:t>
    </dgm:pt>
    <dgm:pt modelId="{CE4A3588-4740-4FA6-AAE9-DFAC33FB3FB4}" type="parTrans" cxnId="{93A72689-590D-41BE-9EA4-B3CB803CC744}">
      <dgm:prSet/>
      <dgm:spPr/>
      <dgm:t>
        <a:bodyPr/>
        <a:lstStyle/>
        <a:p>
          <a:endParaRPr lang="en-US" sz="1050"/>
        </a:p>
      </dgm:t>
    </dgm:pt>
    <dgm:pt modelId="{5B4B8EF6-4454-4490-8C59-67446E569396}" type="sibTrans" cxnId="{93A72689-590D-41BE-9EA4-B3CB803CC744}">
      <dgm:prSet custT="1"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endParaRPr lang="en-US" sz="900" dirty="0"/>
        </a:p>
      </dgm:t>
    </dgm:pt>
    <dgm:pt modelId="{4EE99DD8-BA1B-420D-A986-430D44B78DC0}">
      <dgm:prSet phldrT="[Text]" custT="1"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r>
            <a:rPr lang="en-US" sz="1800" dirty="0"/>
            <a:t>Self-Study</a:t>
          </a:r>
        </a:p>
      </dgm:t>
    </dgm:pt>
    <dgm:pt modelId="{60A009DF-90B7-4A93-A788-7BC2EFEF261A}" type="parTrans" cxnId="{BFBC02A7-1A18-49A9-9570-F0BC174D7C4B}">
      <dgm:prSet/>
      <dgm:spPr/>
      <dgm:t>
        <a:bodyPr/>
        <a:lstStyle/>
        <a:p>
          <a:endParaRPr lang="en-US" sz="1050"/>
        </a:p>
      </dgm:t>
    </dgm:pt>
    <dgm:pt modelId="{712DDE20-5691-407B-8184-EEC88189319A}" type="sibTrans" cxnId="{BFBC02A7-1A18-49A9-9570-F0BC174D7C4B}">
      <dgm:prSet/>
      <dgm:spPr/>
      <dgm:t>
        <a:bodyPr/>
        <a:lstStyle/>
        <a:p>
          <a:endParaRPr lang="en-US" sz="1050"/>
        </a:p>
      </dgm:t>
    </dgm:pt>
    <dgm:pt modelId="{AEEC4A88-415A-4D5B-995F-9E1F1E3EE027}" type="pres">
      <dgm:prSet presAssocID="{AE6E5ABB-3E26-4B9C-AB60-DA3F8D1A097D}" presName="Name0" presStyleCnt="0">
        <dgm:presLayoutVars>
          <dgm:dir/>
          <dgm:resizeHandles val="exact"/>
        </dgm:presLayoutVars>
      </dgm:prSet>
      <dgm:spPr/>
    </dgm:pt>
    <dgm:pt modelId="{A96ED304-B0DF-4988-ABDD-07BEFF79F65C}" type="pres">
      <dgm:prSet presAssocID="{AE6E5ABB-3E26-4B9C-AB60-DA3F8D1A097D}" presName="vNodes" presStyleCnt="0"/>
      <dgm:spPr/>
    </dgm:pt>
    <dgm:pt modelId="{AB00520D-92DA-4F6C-AAD0-73B119E95EAA}" type="pres">
      <dgm:prSet presAssocID="{4D64529B-C6AD-4F82-9851-320AADFB7A79}" presName="node" presStyleLbl="node1" presStyleIdx="0" presStyleCnt="2">
        <dgm:presLayoutVars>
          <dgm:bulletEnabled val="1"/>
        </dgm:presLayoutVars>
      </dgm:prSet>
      <dgm:spPr/>
    </dgm:pt>
    <dgm:pt modelId="{71B16F9F-8FAC-4B80-AE36-0AF49697AD04}" type="pres">
      <dgm:prSet presAssocID="{AE6E5ABB-3E26-4B9C-AB60-DA3F8D1A097D}" presName="sibTransLast" presStyleLbl="sibTrans2D1" presStyleIdx="0" presStyleCnt="1"/>
      <dgm:spPr/>
    </dgm:pt>
    <dgm:pt modelId="{FB5E7179-A466-422D-B3D6-8313A63AF2EC}" type="pres">
      <dgm:prSet presAssocID="{AE6E5ABB-3E26-4B9C-AB60-DA3F8D1A097D}" presName="connectorText" presStyleLbl="sibTrans2D1" presStyleIdx="0" presStyleCnt="1"/>
      <dgm:spPr/>
    </dgm:pt>
    <dgm:pt modelId="{68FA743D-5991-4F53-8FC3-C25BA73D3BCF}" type="pres">
      <dgm:prSet presAssocID="{AE6E5ABB-3E26-4B9C-AB60-DA3F8D1A097D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48C3034F-1C24-4853-9839-04415C1BDC0F}" type="presOf" srcId="{5B4B8EF6-4454-4490-8C59-67446E569396}" destId="{FB5E7179-A466-422D-B3D6-8313A63AF2EC}" srcOrd="1" destOrd="0" presId="urn:microsoft.com/office/officeart/2005/8/layout/equation2"/>
    <dgm:cxn modelId="{268B1079-9CAA-44EE-A151-7EBB6DE35602}" type="presOf" srcId="{AE6E5ABB-3E26-4B9C-AB60-DA3F8D1A097D}" destId="{AEEC4A88-415A-4D5B-995F-9E1F1E3EE027}" srcOrd="0" destOrd="0" presId="urn:microsoft.com/office/officeart/2005/8/layout/equation2"/>
    <dgm:cxn modelId="{93A72689-590D-41BE-9EA4-B3CB803CC744}" srcId="{AE6E5ABB-3E26-4B9C-AB60-DA3F8D1A097D}" destId="{4D64529B-C6AD-4F82-9851-320AADFB7A79}" srcOrd="0" destOrd="0" parTransId="{CE4A3588-4740-4FA6-AAE9-DFAC33FB3FB4}" sibTransId="{5B4B8EF6-4454-4490-8C59-67446E569396}"/>
    <dgm:cxn modelId="{BFBC02A7-1A18-49A9-9570-F0BC174D7C4B}" srcId="{AE6E5ABB-3E26-4B9C-AB60-DA3F8D1A097D}" destId="{4EE99DD8-BA1B-420D-A986-430D44B78DC0}" srcOrd="1" destOrd="0" parTransId="{60A009DF-90B7-4A93-A788-7BC2EFEF261A}" sibTransId="{712DDE20-5691-407B-8184-EEC88189319A}"/>
    <dgm:cxn modelId="{241C70E5-F81A-4008-A833-391D51059478}" type="presOf" srcId="{4EE99DD8-BA1B-420D-A986-430D44B78DC0}" destId="{68FA743D-5991-4F53-8FC3-C25BA73D3BCF}" srcOrd="0" destOrd="0" presId="urn:microsoft.com/office/officeart/2005/8/layout/equation2"/>
    <dgm:cxn modelId="{84FB50E8-A646-44B0-8A8F-AD50C3852F37}" type="presOf" srcId="{5B4B8EF6-4454-4490-8C59-67446E569396}" destId="{71B16F9F-8FAC-4B80-AE36-0AF49697AD04}" srcOrd="0" destOrd="0" presId="urn:microsoft.com/office/officeart/2005/8/layout/equation2"/>
    <dgm:cxn modelId="{26E2A9F2-444D-4C4A-BAAE-A523DF18725D}" type="presOf" srcId="{4D64529B-C6AD-4F82-9851-320AADFB7A79}" destId="{AB00520D-92DA-4F6C-AAD0-73B119E95EAA}" srcOrd="0" destOrd="0" presId="urn:microsoft.com/office/officeart/2005/8/layout/equation2"/>
    <dgm:cxn modelId="{7C32B4B8-1BF9-415E-8534-7302895A8D9D}" type="presParOf" srcId="{AEEC4A88-415A-4D5B-995F-9E1F1E3EE027}" destId="{A96ED304-B0DF-4988-ABDD-07BEFF79F65C}" srcOrd="0" destOrd="0" presId="urn:microsoft.com/office/officeart/2005/8/layout/equation2"/>
    <dgm:cxn modelId="{1160A82C-0C82-46C2-B4D4-D1BC8E459078}" type="presParOf" srcId="{A96ED304-B0DF-4988-ABDD-07BEFF79F65C}" destId="{AB00520D-92DA-4F6C-AAD0-73B119E95EAA}" srcOrd="0" destOrd="0" presId="urn:microsoft.com/office/officeart/2005/8/layout/equation2"/>
    <dgm:cxn modelId="{5349D055-0391-4A52-8E1D-2BD92B03D1D6}" type="presParOf" srcId="{AEEC4A88-415A-4D5B-995F-9E1F1E3EE027}" destId="{71B16F9F-8FAC-4B80-AE36-0AF49697AD04}" srcOrd="1" destOrd="0" presId="urn:microsoft.com/office/officeart/2005/8/layout/equation2"/>
    <dgm:cxn modelId="{046B84AE-0E8C-4803-B5E8-1FED33FEF12A}" type="presParOf" srcId="{71B16F9F-8FAC-4B80-AE36-0AF49697AD04}" destId="{FB5E7179-A466-422D-B3D6-8313A63AF2EC}" srcOrd="0" destOrd="0" presId="urn:microsoft.com/office/officeart/2005/8/layout/equation2"/>
    <dgm:cxn modelId="{C3CBB310-8F03-436C-9248-AD299FCDA706}" type="presParOf" srcId="{AEEC4A88-415A-4D5B-995F-9E1F1E3EE027}" destId="{68FA743D-5991-4F53-8FC3-C25BA73D3BC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93EAC4-3A7E-4C85-B31B-3FB4A4919F9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6136EC-CDB3-40CB-A538-8E2F404DD7EE}">
      <dgm:prSet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r>
            <a:rPr lang="en-US" dirty="0"/>
            <a:t>APAP</a:t>
          </a:r>
        </a:p>
      </dgm:t>
    </dgm:pt>
    <dgm:pt modelId="{723D3D1F-B6DB-4662-B636-22AF93939A65}" type="parTrans" cxnId="{E7BAFA6F-FB41-4004-A3CA-606D6770BFE4}">
      <dgm:prSet/>
      <dgm:spPr/>
      <dgm:t>
        <a:bodyPr/>
        <a:lstStyle/>
        <a:p>
          <a:endParaRPr lang="en-US"/>
        </a:p>
      </dgm:t>
    </dgm:pt>
    <dgm:pt modelId="{CCED59D0-A272-4088-8CFB-D12EFF23A73B}" type="sibTrans" cxnId="{E7BAFA6F-FB41-4004-A3CA-606D6770BFE4}">
      <dgm:prSet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endParaRPr lang="en-US" dirty="0"/>
        </a:p>
      </dgm:t>
    </dgm:pt>
    <dgm:pt modelId="{2D79F6E2-AD76-46B9-8FDF-FC6D3D7626BC}">
      <dgm:prSet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r>
            <a:rPr lang="en-US" dirty="0"/>
            <a:t>SIU Systems Office</a:t>
          </a:r>
        </a:p>
      </dgm:t>
    </dgm:pt>
    <dgm:pt modelId="{0F4FB376-F313-48A4-807B-F01916AC7BF9}" type="parTrans" cxnId="{8E0501F2-4502-4B2A-8A96-04AD58C4386B}">
      <dgm:prSet/>
      <dgm:spPr/>
      <dgm:t>
        <a:bodyPr/>
        <a:lstStyle/>
        <a:p>
          <a:endParaRPr lang="en-US"/>
        </a:p>
      </dgm:t>
    </dgm:pt>
    <dgm:pt modelId="{0BE2D423-8B96-4352-A406-2580F9DFCA6A}" type="sibTrans" cxnId="{8E0501F2-4502-4B2A-8A96-04AD58C4386B}">
      <dgm:prSet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endParaRPr lang="en-US" dirty="0"/>
        </a:p>
      </dgm:t>
    </dgm:pt>
    <dgm:pt modelId="{E1C86B9B-D68A-483F-8208-5F4854CB349F}">
      <dgm:prSet/>
      <dgm:spPr>
        <a:solidFill>
          <a:srgbClr val="520E24"/>
        </a:solidFill>
        <a:ln>
          <a:solidFill>
            <a:srgbClr val="520E24"/>
          </a:solidFill>
        </a:ln>
      </dgm:spPr>
      <dgm:t>
        <a:bodyPr/>
        <a:lstStyle/>
        <a:p>
          <a:r>
            <a:rPr lang="en-US" dirty="0"/>
            <a:t>IBHE</a:t>
          </a:r>
        </a:p>
      </dgm:t>
    </dgm:pt>
    <dgm:pt modelId="{C2B7C46C-6A50-4741-AFE3-3A4E994553C1}" type="parTrans" cxnId="{6E53E10F-5873-4E50-BA62-6CC8E71F7655}">
      <dgm:prSet/>
      <dgm:spPr/>
      <dgm:t>
        <a:bodyPr/>
        <a:lstStyle/>
        <a:p>
          <a:endParaRPr lang="en-US"/>
        </a:p>
      </dgm:t>
    </dgm:pt>
    <dgm:pt modelId="{7E863D2F-3BAB-4C8B-AEB8-2CB81012364C}" type="sibTrans" cxnId="{6E53E10F-5873-4E50-BA62-6CC8E71F7655}">
      <dgm:prSet/>
      <dgm:spPr/>
      <dgm:t>
        <a:bodyPr/>
        <a:lstStyle/>
        <a:p>
          <a:endParaRPr lang="en-US"/>
        </a:p>
      </dgm:t>
    </dgm:pt>
    <dgm:pt modelId="{63639CA3-52CD-4C44-AF71-64CDB382DC46}" type="pres">
      <dgm:prSet presAssocID="{FE93EAC4-3A7E-4C85-B31B-3FB4A4919F92}" presName="Name0" presStyleCnt="0">
        <dgm:presLayoutVars>
          <dgm:dir/>
          <dgm:resizeHandles val="exact"/>
        </dgm:presLayoutVars>
      </dgm:prSet>
      <dgm:spPr/>
    </dgm:pt>
    <dgm:pt modelId="{18A4F5C5-7718-412C-9A4B-6E635519E46B}" type="pres">
      <dgm:prSet presAssocID="{F86136EC-CDB3-40CB-A538-8E2F404DD7EE}" presName="node" presStyleLbl="node1" presStyleIdx="0" presStyleCnt="3">
        <dgm:presLayoutVars>
          <dgm:bulletEnabled val="1"/>
        </dgm:presLayoutVars>
      </dgm:prSet>
      <dgm:spPr/>
    </dgm:pt>
    <dgm:pt modelId="{F4E076D3-9036-4C8B-B232-D02E28949380}" type="pres">
      <dgm:prSet presAssocID="{CCED59D0-A272-4088-8CFB-D12EFF23A73B}" presName="sibTrans" presStyleLbl="sibTrans2D1" presStyleIdx="0" presStyleCnt="2"/>
      <dgm:spPr/>
    </dgm:pt>
    <dgm:pt modelId="{A9EC097B-122C-47B2-8BAB-481B0301C30C}" type="pres">
      <dgm:prSet presAssocID="{CCED59D0-A272-4088-8CFB-D12EFF23A73B}" presName="connectorText" presStyleLbl="sibTrans2D1" presStyleIdx="0" presStyleCnt="2"/>
      <dgm:spPr/>
    </dgm:pt>
    <dgm:pt modelId="{4258EE81-CAC8-4BEC-AA37-E9DDA2767A9F}" type="pres">
      <dgm:prSet presAssocID="{2D79F6E2-AD76-46B9-8FDF-FC6D3D7626BC}" presName="node" presStyleLbl="node1" presStyleIdx="1" presStyleCnt="3">
        <dgm:presLayoutVars>
          <dgm:bulletEnabled val="1"/>
        </dgm:presLayoutVars>
      </dgm:prSet>
      <dgm:spPr/>
    </dgm:pt>
    <dgm:pt modelId="{08A31747-43E4-4902-A792-A7E69FDFAF54}" type="pres">
      <dgm:prSet presAssocID="{0BE2D423-8B96-4352-A406-2580F9DFCA6A}" presName="sibTrans" presStyleLbl="sibTrans2D1" presStyleIdx="1" presStyleCnt="2"/>
      <dgm:spPr/>
    </dgm:pt>
    <dgm:pt modelId="{5631CBB3-C2FC-4DF7-BEA9-A02F06B4B925}" type="pres">
      <dgm:prSet presAssocID="{0BE2D423-8B96-4352-A406-2580F9DFCA6A}" presName="connectorText" presStyleLbl="sibTrans2D1" presStyleIdx="1" presStyleCnt="2"/>
      <dgm:spPr/>
    </dgm:pt>
    <dgm:pt modelId="{9D924963-2A4C-4C47-BC29-BAAC0E708050}" type="pres">
      <dgm:prSet presAssocID="{E1C86B9B-D68A-483F-8208-5F4854CB349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53E10F-5873-4E50-BA62-6CC8E71F7655}" srcId="{FE93EAC4-3A7E-4C85-B31B-3FB4A4919F92}" destId="{E1C86B9B-D68A-483F-8208-5F4854CB349F}" srcOrd="2" destOrd="0" parTransId="{C2B7C46C-6A50-4741-AFE3-3A4E994553C1}" sibTransId="{7E863D2F-3BAB-4C8B-AEB8-2CB81012364C}"/>
    <dgm:cxn modelId="{A2E8B913-F5A3-4B3C-988F-E3122902990C}" type="presOf" srcId="{FE93EAC4-3A7E-4C85-B31B-3FB4A4919F92}" destId="{63639CA3-52CD-4C44-AF71-64CDB382DC46}" srcOrd="0" destOrd="0" presId="urn:microsoft.com/office/officeart/2005/8/layout/process1"/>
    <dgm:cxn modelId="{F6400021-9337-45F4-ADB3-F97301ECD268}" type="presOf" srcId="{CCED59D0-A272-4088-8CFB-D12EFF23A73B}" destId="{A9EC097B-122C-47B2-8BAB-481B0301C30C}" srcOrd="1" destOrd="0" presId="urn:microsoft.com/office/officeart/2005/8/layout/process1"/>
    <dgm:cxn modelId="{52C7D82B-C62E-46D2-9B04-BAF6361F4442}" type="presOf" srcId="{0BE2D423-8B96-4352-A406-2580F9DFCA6A}" destId="{08A31747-43E4-4902-A792-A7E69FDFAF54}" srcOrd="0" destOrd="0" presId="urn:microsoft.com/office/officeart/2005/8/layout/process1"/>
    <dgm:cxn modelId="{6D80A140-CF05-44F0-8999-AA610FEC4E3A}" type="presOf" srcId="{0BE2D423-8B96-4352-A406-2580F9DFCA6A}" destId="{5631CBB3-C2FC-4DF7-BEA9-A02F06B4B925}" srcOrd="1" destOrd="0" presId="urn:microsoft.com/office/officeart/2005/8/layout/process1"/>
    <dgm:cxn modelId="{4072D446-8C66-4975-AABA-95F7D00E6284}" type="presOf" srcId="{F86136EC-CDB3-40CB-A538-8E2F404DD7EE}" destId="{18A4F5C5-7718-412C-9A4B-6E635519E46B}" srcOrd="0" destOrd="0" presId="urn:microsoft.com/office/officeart/2005/8/layout/process1"/>
    <dgm:cxn modelId="{E7BAFA6F-FB41-4004-A3CA-606D6770BFE4}" srcId="{FE93EAC4-3A7E-4C85-B31B-3FB4A4919F92}" destId="{F86136EC-CDB3-40CB-A538-8E2F404DD7EE}" srcOrd="0" destOrd="0" parTransId="{723D3D1F-B6DB-4662-B636-22AF93939A65}" sibTransId="{CCED59D0-A272-4088-8CFB-D12EFF23A73B}"/>
    <dgm:cxn modelId="{4D259F75-4123-4099-A5CB-EBDBC080EE9C}" type="presOf" srcId="{2D79F6E2-AD76-46B9-8FDF-FC6D3D7626BC}" destId="{4258EE81-CAC8-4BEC-AA37-E9DDA2767A9F}" srcOrd="0" destOrd="0" presId="urn:microsoft.com/office/officeart/2005/8/layout/process1"/>
    <dgm:cxn modelId="{299E297D-0654-4AC3-AE7A-8BAC2A97EB6A}" type="presOf" srcId="{E1C86B9B-D68A-483F-8208-5F4854CB349F}" destId="{9D924963-2A4C-4C47-BC29-BAAC0E708050}" srcOrd="0" destOrd="0" presId="urn:microsoft.com/office/officeart/2005/8/layout/process1"/>
    <dgm:cxn modelId="{D6FAFAC9-230B-4590-96D4-7EE3F9DBFDC7}" type="presOf" srcId="{CCED59D0-A272-4088-8CFB-D12EFF23A73B}" destId="{F4E076D3-9036-4C8B-B232-D02E28949380}" srcOrd="0" destOrd="0" presId="urn:microsoft.com/office/officeart/2005/8/layout/process1"/>
    <dgm:cxn modelId="{8E0501F2-4502-4B2A-8A96-04AD58C4386B}" srcId="{FE93EAC4-3A7E-4C85-B31B-3FB4A4919F92}" destId="{2D79F6E2-AD76-46B9-8FDF-FC6D3D7626BC}" srcOrd="1" destOrd="0" parTransId="{0F4FB376-F313-48A4-807B-F01916AC7BF9}" sibTransId="{0BE2D423-8B96-4352-A406-2580F9DFCA6A}"/>
    <dgm:cxn modelId="{058FC27F-9FD6-4163-96C6-BBEF38E48A4A}" type="presParOf" srcId="{63639CA3-52CD-4C44-AF71-64CDB382DC46}" destId="{18A4F5C5-7718-412C-9A4B-6E635519E46B}" srcOrd="0" destOrd="0" presId="urn:microsoft.com/office/officeart/2005/8/layout/process1"/>
    <dgm:cxn modelId="{F3F71163-3375-4BF5-B00B-D44CBB19A023}" type="presParOf" srcId="{63639CA3-52CD-4C44-AF71-64CDB382DC46}" destId="{F4E076D3-9036-4C8B-B232-D02E28949380}" srcOrd="1" destOrd="0" presId="urn:microsoft.com/office/officeart/2005/8/layout/process1"/>
    <dgm:cxn modelId="{1B9696C1-AB18-4BD9-95FE-DCA6A2F6DA17}" type="presParOf" srcId="{F4E076D3-9036-4C8B-B232-D02E28949380}" destId="{A9EC097B-122C-47B2-8BAB-481B0301C30C}" srcOrd="0" destOrd="0" presId="urn:microsoft.com/office/officeart/2005/8/layout/process1"/>
    <dgm:cxn modelId="{57916A13-2AA4-4E92-8EC2-C9219257FB30}" type="presParOf" srcId="{63639CA3-52CD-4C44-AF71-64CDB382DC46}" destId="{4258EE81-CAC8-4BEC-AA37-E9DDA2767A9F}" srcOrd="2" destOrd="0" presId="urn:microsoft.com/office/officeart/2005/8/layout/process1"/>
    <dgm:cxn modelId="{BC3510F6-4DB1-4BB6-A6D8-86A940A72B29}" type="presParOf" srcId="{63639CA3-52CD-4C44-AF71-64CDB382DC46}" destId="{08A31747-43E4-4902-A792-A7E69FDFAF54}" srcOrd="3" destOrd="0" presId="urn:microsoft.com/office/officeart/2005/8/layout/process1"/>
    <dgm:cxn modelId="{BAF1E8EA-8296-416B-B0F2-D0AE9F03FFB0}" type="presParOf" srcId="{08A31747-43E4-4902-A792-A7E69FDFAF54}" destId="{5631CBB3-C2FC-4DF7-BEA9-A02F06B4B925}" srcOrd="0" destOrd="0" presId="urn:microsoft.com/office/officeart/2005/8/layout/process1"/>
    <dgm:cxn modelId="{FBEFBD31-E9F2-42E5-AE82-E6C497C4664C}" type="presParOf" srcId="{63639CA3-52CD-4C44-AF71-64CDB382DC46}" destId="{9D924963-2A4C-4C47-BC29-BAAC0E70805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C4264-67B5-4454-8000-67D9743EBBC6}">
      <dsp:nvSpPr>
        <dsp:cNvPr id="0" name=""/>
        <dsp:cNvSpPr/>
      </dsp:nvSpPr>
      <dsp:spPr>
        <a:xfrm>
          <a:off x="0" y="978547"/>
          <a:ext cx="1207491" cy="951607"/>
        </a:xfrm>
        <a:prstGeom prst="roundRect">
          <a:avLst>
            <a:gd name="adj" fmla="val 10000"/>
          </a:avLst>
        </a:prstGeom>
        <a:solidFill>
          <a:srgbClr val="520E24"/>
        </a:solidFill>
        <a:ln w="12700" cap="flat" cmpd="sng" algn="ctr">
          <a:solidFill>
            <a:srgbClr val="520E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Start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Self Study</a:t>
          </a:r>
        </a:p>
      </dsp:txBody>
      <dsp:txXfrm>
        <a:off x="27872" y="1006419"/>
        <a:ext cx="1151747" cy="895863"/>
      </dsp:txXfrm>
    </dsp:sp>
    <dsp:sp modelId="{7B5D55A3-065D-4512-9551-BD76A7C616D8}">
      <dsp:nvSpPr>
        <dsp:cNvPr id="0" name=""/>
        <dsp:cNvSpPr/>
      </dsp:nvSpPr>
      <dsp:spPr>
        <a:xfrm>
          <a:off x="1328240" y="1304622"/>
          <a:ext cx="255988" cy="299457"/>
        </a:xfrm>
        <a:prstGeom prst="rightArrow">
          <a:avLst>
            <a:gd name="adj1" fmla="val 60000"/>
            <a:gd name="adj2" fmla="val 50000"/>
          </a:avLst>
        </a:prstGeom>
        <a:solidFill>
          <a:srgbClr val="520E24"/>
        </a:solidFill>
        <a:ln>
          <a:solidFill>
            <a:srgbClr val="520E2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328240" y="1364513"/>
        <a:ext cx="179192" cy="179675"/>
      </dsp:txXfrm>
    </dsp:sp>
    <dsp:sp modelId="{B5A4A8B1-DB36-4056-B22F-69CAFED7A6EB}">
      <dsp:nvSpPr>
        <dsp:cNvPr id="0" name=""/>
        <dsp:cNvSpPr/>
      </dsp:nvSpPr>
      <dsp:spPr>
        <a:xfrm>
          <a:off x="1690488" y="978547"/>
          <a:ext cx="1207491" cy="951607"/>
        </a:xfrm>
        <a:prstGeom prst="roundRect">
          <a:avLst>
            <a:gd name="adj" fmla="val 10000"/>
          </a:avLst>
        </a:prstGeom>
        <a:solidFill>
          <a:srgbClr val="520E24"/>
        </a:solidFill>
        <a:ln w="12700" cap="flat" cmpd="sng" algn="ctr">
          <a:solidFill>
            <a:srgbClr val="520E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Select Internal Reviewers</a:t>
          </a:r>
        </a:p>
      </dsp:txBody>
      <dsp:txXfrm>
        <a:off x="1718360" y="1006419"/>
        <a:ext cx="1151747" cy="895863"/>
      </dsp:txXfrm>
    </dsp:sp>
    <dsp:sp modelId="{27113666-D11D-45D9-A72F-C1F4ECA26F1C}">
      <dsp:nvSpPr>
        <dsp:cNvPr id="0" name=""/>
        <dsp:cNvSpPr/>
      </dsp:nvSpPr>
      <dsp:spPr>
        <a:xfrm>
          <a:off x="3018729" y="1304622"/>
          <a:ext cx="255988" cy="299457"/>
        </a:xfrm>
        <a:prstGeom prst="rightArrow">
          <a:avLst>
            <a:gd name="adj1" fmla="val 60000"/>
            <a:gd name="adj2" fmla="val 50000"/>
          </a:avLst>
        </a:prstGeom>
        <a:solidFill>
          <a:srgbClr val="520E24"/>
        </a:solidFill>
        <a:ln>
          <a:solidFill>
            <a:srgbClr val="520E2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3018729" y="1364513"/>
        <a:ext cx="179192" cy="179675"/>
      </dsp:txXfrm>
    </dsp:sp>
    <dsp:sp modelId="{F51DE278-F740-4E8A-B47F-4DF2A6E80CC8}">
      <dsp:nvSpPr>
        <dsp:cNvPr id="0" name=""/>
        <dsp:cNvSpPr/>
      </dsp:nvSpPr>
      <dsp:spPr>
        <a:xfrm>
          <a:off x="3380976" y="978547"/>
          <a:ext cx="1207491" cy="951607"/>
        </a:xfrm>
        <a:prstGeom prst="roundRect">
          <a:avLst>
            <a:gd name="adj" fmla="val 10000"/>
          </a:avLst>
        </a:prstGeom>
        <a:solidFill>
          <a:srgbClr val="520E24"/>
        </a:solidFill>
        <a:ln w="12700" cap="flat" cmpd="sng" algn="ctr">
          <a:solidFill>
            <a:srgbClr val="520E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Internal Review</a:t>
          </a:r>
        </a:p>
      </dsp:txBody>
      <dsp:txXfrm>
        <a:off x="3408848" y="1006419"/>
        <a:ext cx="1151747" cy="895863"/>
      </dsp:txXfrm>
    </dsp:sp>
    <dsp:sp modelId="{7A4476BE-2EF0-46ED-B53E-2BAC03E8CD6B}">
      <dsp:nvSpPr>
        <dsp:cNvPr id="0" name=""/>
        <dsp:cNvSpPr/>
      </dsp:nvSpPr>
      <dsp:spPr>
        <a:xfrm>
          <a:off x="4709217" y="1304622"/>
          <a:ext cx="255988" cy="299457"/>
        </a:xfrm>
        <a:prstGeom prst="rightArrow">
          <a:avLst>
            <a:gd name="adj1" fmla="val 60000"/>
            <a:gd name="adj2" fmla="val 50000"/>
          </a:avLst>
        </a:prstGeom>
        <a:solidFill>
          <a:srgbClr val="520E24"/>
        </a:solidFill>
        <a:ln>
          <a:solidFill>
            <a:srgbClr val="520E2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709217" y="1364513"/>
        <a:ext cx="179192" cy="179675"/>
      </dsp:txXfrm>
    </dsp:sp>
    <dsp:sp modelId="{27A3B93E-D3A5-4ABD-87D0-ED5B1302168C}">
      <dsp:nvSpPr>
        <dsp:cNvPr id="0" name=""/>
        <dsp:cNvSpPr/>
      </dsp:nvSpPr>
      <dsp:spPr>
        <a:xfrm>
          <a:off x="5071465" y="978547"/>
          <a:ext cx="1207491" cy="951607"/>
        </a:xfrm>
        <a:prstGeom prst="roundRect">
          <a:avLst>
            <a:gd name="adj" fmla="val 10000"/>
          </a:avLst>
        </a:prstGeom>
        <a:solidFill>
          <a:srgbClr val="520E24"/>
        </a:solidFill>
        <a:ln w="12700" cap="flat" cmpd="sng" algn="ctr">
          <a:solidFill>
            <a:srgbClr val="520E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Reviewers’ Report</a:t>
          </a:r>
        </a:p>
      </dsp:txBody>
      <dsp:txXfrm>
        <a:off x="5099337" y="1006419"/>
        <a:ext cx="1151747" cy="895863"/>
      </dsp:txXfrm>
    </dsp:sp>
    <dsp:sp modelId="{CEDC2CBA-D742-4D20-BF21-2FC14AF981BA}">
      <dsp:nvSpPr>
        <dsp:cNvPr id="0" name=""/>
        <dsp:cNvSpPr/>
      </dsp:nvSpPr>
      <dsp:spPr>
        <a:xfrm>
          <a:off x="6399706" y="1304622"/>
          <a:ext cx="255988" cy="299457"/>
        </a:xfrm>
        <a:prstGeom prst="rightArrow">
          <a:avLst>
            <a:gd name="adj1" fmla="val 60000"/>
            <a:gd name="adj2" fmla="val 50000"/>
          </a:avLst>
        </a:prstGeom>
        <a:solidFill>
          <a:srgbClr val="520E24"/>
        </a:solidFill>
        <a:ln>
          <a:solidFill>
            <a:srgbClr val="520E2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6399706" y="1364513"/>
        <a:ext cx="179192" cy="179675"/>
      </dsp:txXfrm>
    </dsp:sp>
    <dsp:sp modelId="{43FDAAA5-091E-4B7E-8F66-5F9486EE9A8B}">
      <dsp:nvSpPr>
        <dsp:cNvPr id="0" name=""/>
        <dsp:cNvSpPr/>
      </dsp:nvSpPr>
      <dsp:spPr>
        <a:xfrm>
          <a:off x="6761953" y="978547"/>
          <a:ext cx="1207491" cy="951607"/>
        </a:xfrm>
        <a:prstGeom prst="roundRect">
          <a:avLst>
            <a:gd name="adj" fmla="val 10000"/>
          </a:avLst>
        </a:prstGeom>
        <a:solidFill>
          <a:srgbClr val="520E24"/>
        </a:solidFill>
        <a:ln w="12700" cap="flat" cmpd="sng" algn="ctr">
          <a:solidFill>
            <a:srgbClr val="520E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Dean’s Report</a:t>
          </a:r>
        </a:p>
      </dsp:txBody>
      <dsp:txXfrm>
        <a:off x="6789825" y="1006419"/>
        <a:ext cx="1151747" cy="895863"/>
      </dsp:txXfrm>
    </dsp:sp>
    <dsp:sp modelId="{2F5B735B-6B06-4674-96C0-591F4F64CC2D}">
      <dsp:nvSpPr>
        <dsp:cNvPr id="0" name=""/>
        <dsp:cNvSpPr/>
      </dsp:nvSpPr>
      <dsp:spPr>
        <a:xfrm>
          <a:off x="8090194" y="1304622"/>
          <a:ext cx="255988" cy="299457"/>
        </a:xfrm>
        <a:prstGeom prst="rightArrow">
          <a:avLst>
            <a:gd name="adj1" fmla="val 60000"/>
            <a:gd name="adj2" fmla="val 50000"/>
          </a:avLst>
        </a:prstGeom>
        <a:solidFill>
          <a:srgbClr val="520E24"/>
        </a:solidFill>
        <a:ln>
          <a:solidFill>
            <a:srgbClr val="520E2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8090194" y="1364513"/>
        <a:ext cx="179192" cy="179675"/>
      </dsp:txXfrm>
    </dsp:sp>
    <dsp:sp modelId="{F4A9FB59-2369-4A63-9277-67F545E41E6F}">
      <dsp:nvSpPr>
        <dsp:cNvPr id="0" name=""/>
        <dsp:cNvSpPr/>
      </dsp:nvSpPr>
      <dsp:spPr>
        <a:xfrm>
          <a:off x="8452442" y="978547"/>
          <a:ext cx="1207491" cy="951607"/>
        </a:xfrm>
        <a:prstGeom prst="roundRect">
          <a:avLst>
            <a:gd name="adj" fmla="val 10000"/>
          </a:avLst>
        </a:prstGeom>
        <a:solidFill>
          <a:srgbClr val="520E24"/>
        </a:solidFill>
        <a:ln w="12700" cap="flat" cmpd="sng" algn="ctr">
          <a:solidFill>
            <a:srgbClr val="520E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IBHE Report</a:t>
          </a:r>
        </a:p>
      </dsp:txBody>
      <dsp:txXfrm>
        <a:off x="8480314" y="1006419"/>
        <a:ext cx="1151747" cy="895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0520D-92DA-4F6C-AAD0-73B119E95EAA}">
      <dsp:nvSpPr>
        <dsp:cNvPr id="0" name=""/>
        <dsp:cNvSpPr/>
      </dsp:nvSpPr>
      <dsp:spPr>
        <a:xfrm>
          <a:off x="3866" y="149362"/>
          <a:ext cx="1372745" cy="1372745"/>
        </a:xfrm>
        <a:prstGeom prst="ellipse">
          <a:avLst/>
        </a:prstGeom>
        <a:solidFill>
          <a:srgbClr val="520E24"/>
        </a:solidFill>
        <a:ln w="12700" cap="flat" cmpd="sng" algn="ctr">
          <a:solidFill>
            <a:srgbClr val="520E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Assessment Plan</a:t>
          </a:r>
        </a:p>
      </dsp:txBody>
      <dsp:txXfrm>
        <a:off x="204900" y="350396"/>
        <a:ext cx="970677" cy="970677"/>
      </dsp:txXfrm>
    </dsp:sp>
    <dsp:sp modelId="{55EC770B-F239-480D-B349-7F4A473D02CE}">
      <dsp:nvSpPr>
        <dsp:cNvPr id="0" name=""/>
        <dsp:cNvSpPr/>
      </dsp:nvSpPr>
      <dsp:spPr>
        <a:xfrm>
          <a:off x="292143" y="1633574"/>
          <a:ext cx="796192" cy="796192"/>
        </a:xfrm>
        <a:prstGeom prst="mathPlus">
          <a:avLst/>
        </a:prstGeom>
        <a:solidFill>
          <a:srgbClr val="520E24"/>
        </a:solidFill>
        <a:ln>
          <a:solidFill>
            <a:srgbClr val="520E2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397678" y="1938038"/>
        <a:ext cx="585122" cy="187264"/>
      </dsp:txXfrm>
    </dsp:sp>
    <dsp:sp modelId="{E0BDD27B-BCF0-4B9A-8BAD-24CF153C7DBE}">
      <dsp:nvSpPr>
        <dsp:cNvPr id="0" name=""/>
        <dsp:cNvSpPr/>
      </dsp:nvSpPr>
      <dsp:spPr>
        <a:xfrm>
          <a:off x="3866" y="2541233"/>
          <a:ext cx="1372745" cy="1372745"/>
        </a:xfrm>
        <a:prstGeom prst="ellipse">
          <a:avLst/>
        </a:prstGeom>
        <a:solidFill>
          <a:srgbClr val="520E24"/>
        </a:solidFill>
        <a:ln w="12700" cap="flat" cmpd="sng" algn="ctr">
          <a:solidFill>
            <a:srgbClr val="520E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Assessment Report</a:t>
          </a:r>
        </a:p>
      </dsp:txBody>
      <dsp:txXfrm>
        <a:off x="204900" y="2742267"/>
        <a:ext cx="970677" cy="970677"/>
      </dsp:txXfrm>
    </dsp:sp>
    <dsp:sp modelId="{71B16F9F-8FAC-4B80-AE36-0AF49697AD04}">
      <dsp:nvSpPr>
        <dsp:cNvPr id="0" name=""/>
        <dsp:cNvSpPr/>
      </dsp:nvSpPr>
      <dsp:spPr>
        <a:xfrm>
          <a:off x="1582524" y="1776339"/>
          <a:ext cx="436533" cy="510661"/>
        </a:xfrm>
        <a:prstGeom prst="rightArrow">
          <a:avLst>
            <a:gd name="adj1" fmla="val 60000"/>
            <a:gd name="adj2" fmla="val 50000"/>
          </a:avLst>
        </a:prstGeom>
        <a:solidFill>
          <a:srgbClr val="520E24"/>
        </a:solidFill>
        <a:ln>
          <a:solidFill>
            <a:srgbClr val="520E2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582524" y="1878471"/>
        <a:ext cx="305573" cy="306397"/>
      </dsp:txXfrm>
    </dsp:sp>
    <dsp:sp modelId="{68FA743D-5991-4F53-8FC3-C25BA73D3BCF}">
      <dsp:nvSpPr>
        <dsp:cNvPr id="0" name=""/>
        <dsp:cNvSpPr/>
      </dsp:nvSpPr>
      <dsp:spPr>
        <a:xfrm>
          <a:off x="2200259" y="658925"/>
          <a:ext cx="2745490" cy="2745490"/>
        </a:xfrm>
        <a:prstGeom prst="ellipse">
          <a:avLst/>
        </a:prstGeom>
        <a:solidFill>
          <a:srgbClr val="520E24"/>
        </a:solidFill>
        <a:ln w="12700" cap="flat" cmpd="sng" algn="ctr">
          <a:solidFill>
            <a:srgbClr val="520E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Self-Study</a:t>
          </a:r>
        </a:p>
      </dsp:txBody>
      <dsp:txXfrm>
        <a:off x="2602327" y="1060993"/>
        <a:ext cx="1941354" cy="1941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0520D-92DA-4F6C-AAD0-73B119E95EAA}">
      <dsp:nvSpPr>
        <dsp:cNvPr id="0" name=""/>
        <dsp:cNvSpPr/>
      </dsp:nvSpPr>
      <dsp:spPr>
        <a:xfrm>
          <a:off x="1777" y="557505"/>
          <a:ext cx="1554354" cy="1554354"/>
        </a:xfrm>
        <a:prstGeom prst="ellipse">
          <a:avLst/>
        </a:prstGeom>
        <a:solidFill>
          <a:srgbClr val="520E24"/>
        </a:solidFill>
        <a:ln w="12700" cap="flat" cmpd="sng" algn="ctr">
          <a:solidFill>
            <a:srgbClr val="520E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Annual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Reports</a:t>
          </a:r>
        </a:p>
      </dsp:txBody>
      <dsp:txXfrm>
        <a:off x="229407" y="785135"/>
        <a:ext cx="1099094" cy="1099094"/>
      </dsp:txXfrm>
    </dsp:sp>
    <dsp:sp modelId="{71B16F9F-8FAC-4B80-AE36-0AF49697AD04}">
      <dsp:nvSpPr>
        <dsp:cNvPr id="0" name=""/>
        <dsp:cNvSpPr/>
      </dsp:nvSpPr>
      <dsp:spPr>
        <a:xfrm>
          <a:off x="1789284" y="1045572"/>
          <a:ext cx="494284" cy="578219"/>
        </a:xfrm>
        <a:prstGeom prst="rightArrow">
          <a:avLst>
            <a:gd name="adj1" fmla="val 60000"/>
            <a:gd name="adj2" fmla="val 50000"/>
          </a:avLst>
        </a:prstGeom>
        <a:solidFill>
          <a:srgbClr val="520E24"/>
        </a:solidFill>
        <a:ln>
          <a:solidFill>
            <a:srgbClr val="520E2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789284" y="1161216"/>
        <a:ext cx="345999" cy="346931"/>
      </dsp:txXfrm>
    </dsp:sp>
    <dsp:sp modelId="{68FA743D-5991-4F53-8FC3-C25BA73D3BCF}">
      <dsp:nvSpPr>
        <dsp:cNvPr id="0" name=""/>
        <dsp:cNvSpPr/>
      </dsp:nvSpPr>
      <dsp:spPr>
        <a:xfrm>
          <a:off x="2488744" y="557505"/>
          <a:ext cx="1554354" cy="1554354"/>
        </a:xfrm>
        <a:prstGeom prst="ellipse">
          <a:avLst/>
        </a:prstGeom>
        <a:solidFill>
          <a:srgbClr val="520E24"/>
        </a:solidFill>
        <a:ln w="12700" cap="flat" cmpd="sng" algn="ctr">
          <a:solidFill>
            <a:srgbClr val="520E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Self-Study</a:t>
          </a:r>
        </a:p>
      </dsp:txBody>
      <dsp:txXfrm>
        <a:off x="2716374" y="785135"/>
        <a:ext cx="1099094" cy="10990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4F5C5-7718-412C-9A4B-6E635519E46B}">
      <dsp:nvSpPr>
        <dsp:cNvPr id="0" name=""/>
        <dsp:cNvSpPr/>
      </dsp:nvSpPr>
      <dsp:spPr>
        <a:xfrm>
          <a:off x="7818" y="1271855"/>
          <a:ext cx="2336857" cy="1402114"/>
        </a:xfrm>
        <a:prstGeom prst="roundRect">
          <a:avLst>
            <a:gd name="adj" fmla="val 10000"/>
          </a:avLst>
        </a:prstGeom>
        <a:solidFill>
          <a:srgbClr val="520E24"/>
        </a:solidFill>
        <a:ln w="12700" cap="flat" cmpd="sng" algn="ctr">
          <a:solidFill>
            <a:srgbClr val="520E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APAP</a:t>
          </a:r>
        </a:p>
      </dsp:txBody>
      <dsp:txXfrm>
        <a:off x="48885" y="1312922"/>
        <a:ext cx="2254723" cy="1319980"/>
      </dsp:txXfrm>
    </dsp:sp>
    <dsp:sp modelId="{F4E076D3-9036-4C8B-B232-D02E28949380}">
      <dsp:nvSpPr>
        <dsp:cNvPr id="0" name=""/>
        <dsp:cNvSpPr/>
      </dsp:nvSpPr>
      <dsp:spPr>
        <a:xfrm>
          <a:off x="2578361" y="1683142"/>
          <a:ext cx="495413" cy="579540"/>
        </a:xfrm>
        <a:prstGeom prst="rightArrow">
          <a:avLst>
            <a:gd name="adj1" fmla="val 60000"/>
            <a:gd name="adj2" fmla="val 50000"/>
          </a:avLst>
        </a:prstGeom>
        <a:solidFill>
          <a:srgbClr val="520E24"/>
        </a:solidFill>
        <a:ln>
          <a:solidFill>
            <a:srgbClr val="520E2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578361" y="1799050"/>
        <a:ext cx="346789" cy="347724"/>
      </dsp:txXfrm>
    </dsp:sp>
    <dsp:sp modelId="{4258EE81-CAC8-4BEC-AA37-E9DDA2767A9F}">
      <dsp:nvSpPr>
        <dsp:cNvPr id="0" name=""/>
        <dsp:cNvSpPr/>
      </dsp:nvSpPr>
      <dsp:spPr>
        <a:xfrm>
          <a:off x="3279419" y="1271855"/>
          <a:ext cx="2336857" cy="1402114"/>
        </a:xfrm>
        <a:prstGeom prst="roundRect">
          <a:avLst>
            <a:gd name="adj" fmla="val 10000"/>
          </a:avLst>
        </a:prstGeom>
        <a:solidFill>
          <a:srgbClr val="520E24"/>
        </a:solidFill>
        <a:ln w="12700" cap="flat" cmpd="sng" algn="ctr">
          <a:solidFill>
            <a:srgbClr val="520E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SIU Systems Office</a:t>
          </a:r>
        </a:p>
      </dsp:txBody>
      <dsp:txXfrm>
        <a:off x="3320486" y="1312922"/>
        <a:ext cx="2254723" cy="1319980"/>
      </dsp:txXfrm>
    </dsp:sp>
    <dsp:sp modelId="{08A31747-43E4-4902-A792-A7E69FDFAF54}">
      <dsp:nvSpPr>
        <dsp:cNvPr id="0" name=""/>
        <dsp:cNvSpPr/>
      </dsp:nvSpPr>
      <dsp:spPr>
        <a:xfrm>
          <a:off x="5849962" y="1683142"/>
          <a:ext cx="495413" cy="579540"/>
        </a:xfrm>
        <a:prstGeom prst="rightArrow">
          <a:avLst>
            <a:gd name="adj1" fmla="val 60000"/>
            <a:gd name="adj2" fmla="val 50000"/>
          </a:avLst>
        </a:prstGeom>
        <a:solidFill>
          <a:srgbClr val="520E24"/>
        </a:solidFill>
        <a:ln>
          <a:solidFill>
            <a:srgbClr val="520E2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5849962" y="1799050"/>
        <a:ext cx="346789" cy="347724"/>
      </dsp:txXfrm>
    </dsp:sp>
    <dsp:sp modelId="{9D924963-2A4C-4C47-BC29-BAAC0E708050}">
      <dsp:nvSpPr>
        <dsp:cNvPr id="0" name=""/>
        <dsp:cNvSpPr/>
      </dsp:nvSpPr>
      <dsp:spPr>
        <a:xfrm>
          <a:off x="6551019" y="1271855"/>
          <a:ext cx="2336857" cy="1402114"/>
        </a:xfrm>
        <a:prstGeom prst="roundRect">
          <a:avLst>
            <a:gd name="adj" fmla="val 10000"/>
          </a:avLst>
        </a:prstGeom>
        <a:solidFill>
          <a:srgbClr val="520E24"/>
        </a:solidFill>
        <a:ln w="12700" cap="flat" cmpd="sng" algn="ctr">
          <a:solidFill>
            <a:srgbClr val="520E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IBHE</a:t>
          </a:r>
        </a:p>
      </dsp:txBody>
      <dsp:txXfrm>
        <a:off x="6592086" y="1312922"/>
        <a:ext cx="2254723" cy="1319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500DA-F8F7-4F94-98C0-07514F79C7BC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30A03-5B2F-4289-9B43-B5F7ADCA2F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6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NACADA: The Global Community for Academic Advising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30A03-5B2F-4289-9B43-B5F7ADCA2F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7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30A03-5B2F-4289-9B43-B5F7ADCA2F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74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Credit to Dr. Rich Robbins for “Co-Curricular Audit”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30A03-5B2F-4289-9B43-B5F7ADCA2F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5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C0C33-E495-929E-36A2-4B0E2E596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08B850-32D0-A0CB-FB7B-C7457C8DF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435095-C95A-F585-EA4D-49321C274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Credit to Dr. Rich Robbins for “Co-Curricular Audit”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E1BCD-2310-EA7E-C38A-3C4A46AC7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30A03-5B2F-4289-9B43-B5F7ADCA2F5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7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Logo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170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EF3569-423C-3835-4875-7358DC3C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FA6812-9ED1-0064-9427-323FC19D2D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043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6DB6DE-49D3-CB1F-22F2-673D0065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F975D55-CCA6-F9F3-EF44-3F06C60C83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652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D4035538-18A6-C5D0-BE79-2491A566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4816DF71-43AA-3F53-B798-FEF7145D4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00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Success Engagement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29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Success Engagement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421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Success Engagement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909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I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670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I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688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I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97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 Partnership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77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Logo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196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 Partnership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923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 Partnership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297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Innovation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050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Innovation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11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Innovation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094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tainability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969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tainability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68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stainability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708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Logo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593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EF3569-423C-3835-4875-7358DC3C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FA6812-9ED1-0064-9427-323FC19D2D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3109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Logo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161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6DB6DE-49D3-CB1F-22F2-673D0065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F975D55-CCA6-F9F3-EF44-3F06C60C83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422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D4035538-18A6-C5D0-BE79-2491A566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4816DF71-43AA-3F53-B798-FEF7145D4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929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Logo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018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All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EF3569-423C-3835-4875-7358DC3C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FA6812-9ED1-0064-9427-323FC19D2D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All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6DB6DE-49D3-CB1F-22F2-673D0065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F975D55-CCA6-F9F3-EF44-3F06C60C83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2117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All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D4035538-18A6-C5D0-BE79-2491A566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4816DF71-43AA-3F53-B798-FEF7145D4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722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Student Succes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A76AAC-410A-7878-25D0-303DB969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49AB141-7A2F-D908-34C0-4C10F5FA92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775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Student Succes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1DDE721-A59F-50FB-321B-40F8A1A5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4FBC788-F40B-383F-72E9-965B9CB473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7402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Student Succes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52DF21-270E-230A-E1A3-2B1C7345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0904567-E45D-80AE-8816-35907D16AD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454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DEI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FC80F6-61E3-D5B0-45E7-AFB14697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004D367-41C4-63A9-773C-C688754FAC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617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ogo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247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DEI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5C2245-898B-0550-BDBB-9FF94343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6E69D069-5A25-1065-9596-C7C344BB50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3986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DEI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D17B8B-DF7D-DB23-B3FC-26A413F2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219E6F6-612B-B31D-7A38-6B6F5E2D8F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59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Branding Partnership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EB5E17-D42B-64F5-E5D5-597584FC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3C20C28-05BF-75CB-8FE6-DF9DAD09AA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750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Branding Partnership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FE7FD4-F192-B8DE-4EF0-0B74CBE9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50C9B64-9F8C-7A3B-53B4-98D61D993C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67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Branding Partnership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5F3C80-CF34-A3D6-616C-8C0289C3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D6308A0-FC51-C966-DEA2-DDA7560477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486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Research Innovation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A7F42B-AA6B-E88F-C19D-402840F5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A4842E4-69C4-0F99-1364-619D21C83D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5907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Research Innovation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BAC5FC-DFE0-BE3B-59ED-246F3D39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0A94923-F719-028C-20E6-0A30507FC8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39659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Research Innovation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D1A07F-3BE6-6E47-A6D4-F846AEFE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D532F6A8-2C1B-ACB7-E340-60FF2C7CA6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327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Sustainability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BCB34B-D203-6528-1143-F17E8CD0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9ADFBC81-0EA3-1FDC-2AA9-AE98229D10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51681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Sustainability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A2B866-A79D-8697-F01E-36E6AA96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DF95F98-D7AB-6EC3-A1FE-AF2391D570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624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ogo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6811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- Sustainability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5C5ACA-D291-4612-8DA9-275C7140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F890533E-64A7-44EA-5783-934A3E93D2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68337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Logo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270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Logo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0787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All Icon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7249D-7AB4-E4D3-CEF7-AB08C21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00815-3379-9731-CC8E-2DB8B962DD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20308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All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7D6B-4EA1-D5D1-A945-D78BD0F2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5502A04-1344-E153-5318-4CA0C8C552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940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All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556A-C1C9-ACBB-D82B-A80C9E89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519A898-EB8E-06F0-249F-DF4BABB1D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484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Student Succes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9A18-DCC3-8EE4-B482-0491E695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09D7585-93CC-D778-E638-D9E77EFDE7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24591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Student Succes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AD6B-96C2-305F-1DD4-11A54084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027641E-9F31-2D98-F498-D41DF02DF5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60612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Student Succes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33B3-A92C-3647-1B74-58CD5950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96ACFBA-6674-0962-839A-1B5CEF1A39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3225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DEI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DC3673-B708-0718-6E3F-2BD43C74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DAF6DB-2BE6-E1C8-0625-AB698C4384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72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ogo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0395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DEI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152D-D941-E650-9BB6-97070A3D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D0D5D73-C1FE-581E-6B16-5367242531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2319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DEI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C66D-C363-80F9-FEF2-C29CFEBB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1077A92-D9A0-8834-8E69-6F76382827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0973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Branding Partnership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7F9B-A0C5-DBA2-11E1-A358FA961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F00A440-D426-EC34-4231-D4B719F3EE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81360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Branding Partnership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B7B7-5A30-8C2D-9F67-F32D1E88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76FE933-2685-3890-C278-3A42306015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45597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Branding Partnership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0C2AC-47BA-E135-3AB9-E79FBB5F3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EF9EA48-1221-3D6A-37F9-0EC7CEE842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6097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Research Innovation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81476-2DAD-5B33-4E07-4B0DBF31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2C01F16-08A0-563C-AA5F-FFF6545572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9495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Research Innovation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4E36-EFB3-5ADA-EC1D-90AF6140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E190FC0-0C6B-C0A9-DD2C-23443F038F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7856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Research Innovation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1A18-512B-06CE-D43D-4098B05E0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93F878-D29C-A72A-D0F2-B3B5117C76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315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Sustainability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60A6-5DFD-AC05-53C7-B1F25372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10B34AA-13D6-CBFB-4F1B-5CFBF0CF6D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96029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Sustainability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EE63EC-6224-DBBD-B117-F9774779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3F90BB9-716D-F2DD-752F-CE273A08A2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676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tical Logo Imagine -&gt; Im In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8335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- Sustainability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4AEF-3842-C699-D919-C97816F5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D3DD995-3369-A445-8AAB-0FF3092FDF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08164"/>
            <a:ext cx="9777761" cy="4336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7031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Logo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921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EF3569-423C-3835-4875-7358DC3C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FA6812-9ED1-0064-9427-323FC19D2D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6504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6DB6DE-49D3-CB1F-22F2-673D0065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F975D55-CCA6-F9F3-EF44-3F06C60C83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67611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D4035538-18A6-C5D0-BE79-2491A566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4816DF71-43AA-3F53-B798-FEF7145D4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514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Logo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1134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Logo - Right Icon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3A39-EABA-15E3-27BF-6B2A3B4F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84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0C3E3-7BE5-7389-A3F9-99208C912D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89471"/>
            <a:ext cx="10518058" cy="43954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460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Logo - Right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11983-9DF0-4AE3-B5C4-6A9AA795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8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CC4A7D6-BBBB-D6D6-BD88-F87155767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89471"/>
            <a:ext cx="10508226" cy="43954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4056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Logo - Right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C426-2C28-9230-4AC4-4F8CBD02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843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98BED59-DEA3-F009-686A-263961DBA2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89471"/>
            <a:ext cx="10518058" cy="43954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0399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Logo - Left Icon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96A8-EA8F-FEEE-9EA0-FD5309ACC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84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E8BE44D-D13F-C2A5-5638-93F682F838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89471"/>
            <a:ext cx="10518058" cy="43954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98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ogo Imagine -&gt; Im In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6843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Logo - Left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28EF-3789-F951-0D86-D808186F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4960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1A9DE31-24C1-1FAF-0610-70CCE0F3A0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89471"/>
            <a:ext cx="10449232" cy="43954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34104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Logo - Left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EFEF-B85A-4A9D-E30C-272C700A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2010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18A8D3-71D9-41EF-4BB4-ABD837EE49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89471"/>
            <a:ext cx="10419735" cy="43954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39641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Logo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211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EF3569-423C-3835-4875-7358DC3C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FA6812-9ED1-0064-9427-323FC19D2D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390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6DB6DE-49D3-CB1F-22F2-673D0065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F975D55-CCA6-F9F3-EF44-3F06C60C83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6211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D4035538-18A6-C5D0-BE79-2491A566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4816DF71-43AA-3F53-B798-FEF7145D4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5436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Logo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7762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ordmark &amp; Icons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35B2-2CEA-71A3-4130-75B35C17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01704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ordmark &amp;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C367-3566-551E-988E-40382EC3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EFB4AE9-604A-BEE4-4082-EE1E888C25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70063"/>
            <a:ext cx="10734675" cy="4502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46284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ordmark &amp;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B25C-8A1A-131E-298E-91F0E7822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D7FCC-A5E7-FFDB-5ECE-5611F021072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70063"/>
            <a:ext cx="10734675" cy="4502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301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ogo Imagine -&gt; Im In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8687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Logo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443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EF3569-423C-3835-4875-7358DC3C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FA6812-9ED1-0064-9427-323FC19D2D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58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6DB6DE-49D3-CB1F-22F2-673D0065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F975D55-CCA6-F9F3-EF44-3F06C60C83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789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Column - All Icons -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D4035538-18A6-C5D0-BE79-2491A566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4816DF71-43AA-3F53-B798-FEF7145D4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19" y="1899920"/>
            <a:ext cx="10629280" cy="4450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21155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Logo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94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2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image" Target="../media/image43.png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61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10" Type="http://schemas.openxmlformats.org/officeDocument/2006/relationships/image" Target="../media/image67.png"/><Relationship Id="rId4" Type="http://schemas.openxmlformats.org/officeDocument/2006/relationships/slideLayout" Target="../slideLayouts/slideLayout90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38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40" r:id="rId10"/>
    <p:sldLayoutId id="2147483741" r:id="rId11"/>
    <p:sldLayoutId id="21474837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74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3" r:id="rId16"/>
    <p:sldLayoutId id="2147483744" r:id="rId17"/>
    <p:sldLayoutId id="2147483745" r:id="rId18"/>
    <p:sldLayoutId id="2147483746" r:id="rId19"/>
    <p:sldLayoutId id="214748374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1E17456-81F6-7D26-3786-2339EC4EA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5"/>
            <a:ext cx="106292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A6E2295-BC16-5761-E311-71E73D4F3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119" y="1825625"/>
            <a:ext cx="106292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32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748" r:id="rId19"/>
    <p:sldLayoutId id="214748374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Next" panose="020B0503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B4259-D28B-6B7D-21B3-F4008D34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777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BF751-8B2A-EC13-FC44-E4BCD9683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7777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997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50" r:id="rId19"/>
    <p:sldLayoutId id="2147483751" r:id="rId20"/>
    <p:sldLayoutId id="2147483752" r:id="rId21"/>
    <p:sldLayoutId id="2147483753" r:id="rId22"/>
    <p:sldLayoutId id="2147483754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EF8F56F-A91F-D78E-8EF6-6CD10A7C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777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95A68F1-6473-A981-31E4-4C103271B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5961"/>
            <a:ext cx="97777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65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4" r:id="rId4"/>
    <p:sldLayoutId id="2147483705" r:id="rId5"/>
    <p:sldLayoutId id="2147483706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5F1F4-AB3B-423D-8771-0B4C3F3B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2EA0F-0FC9-3141-C864-7211C1AD0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73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26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60" r:id="rId4"/>
    <p:sldLayoutId id="2147483761" r:id="rId5"/>
    <p:sldLayoutId id="2147483762" r:id="rId6"/>
    <p:sldLayoutId id="2147483763" r:id="rId7"/>
    <p:sldLayoutId id="21474837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Medium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s://siusystem.edu/innovation-planning-partnerships/reports/index.shtml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pap@siu.edu" TargetMode="External"/><Relationship Id="rId2" Type="http://schemas.openxmlformats.org/officeDocument/2006/relationships/hyperlink" Target="https://pvcaa.siu.edu/associate-academic-programs/program-review/" TargetMode="Externa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he.org/assets/files/ProgramReviewGuideline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5FFCD9-45F3-4931-097D-F8F610CC8774}"/>
              </a:ext>
            </a:extLst>
          </p:cNvPr>
          <p:cNvSpPr txBox="1"/>
          <p:nvPr/>
        </p:nvSpPr>
        <p:spPr>
          <a:xfrm>
            <a:off x="2338039" y="756919"/>
            <a:ext cx="7515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520E24"/>
                </a:solidFill>
                <a:latin typeface="Univers Condensed" panose="020B0506020202050204" pitchFamily="34" charset="0"/>
              </a:rPr>
              <a:t>Program/Center Reviews</a:t>
            </a:r>
            <a:endParaRPr lang="en-US" sz="2800" dirty="0">
              <a:latin typeface="Univers Condensed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4F2822-1B7B-D349-EA20-10F605A6AB40}"/>
              </a:ext>
            </a:extLst>
          </p:cNvPr>
          <p:cNvSpPr txBox="1"/>
          <p:nvPr/>
        </p:nvSpPr>
        <p:spPr>
          <a:xfrm>
            <a:off x="1524465" y="5496665"/>
            <a:ext cx="914307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dirty="0">
                <a:latin typeface="Univers Condensed Light"/>
              </a:rPr>
              <a:t>Office of the Provost and Vice Chancellor for Academic Affairs</a:t>
            </a:r>
            <a:endParaRPr lang="en-US" sz="1800" dirty="0">
              <a:latin typeface="Univers Condensed Ligh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7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31718-8454-BFAA-2064-DDB1B3DCB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61A091-0786-5D3C-B367-4FD73F8C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Writing the Self-Study: Center/Institute 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7B7BF-D226-425D-9614-8B1E5BCE6F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30767" y="1750670"/>
            <a:ext cx="10045371" cy="52274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Centers and Institutes are required to submit an annual report to the OVCR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80DAE33-186C-CBA7-3412-7E64BD309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670192"/>
              </p:ext>
            </p:extLst>
          </p:nvPr>
        </p:nvGraphicFramePr>
        <p:xfrm>
          <a:off x="7218381" y="2417363"/>
          <a:ext cx="4044876" cy="266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460CD26-D47B-91FF-09E9-AAE4C3A58C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239" y="2273417"/>
            <a:ext cx="5363960" cy="43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6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1E409-8338-45D0-5E59-2E765FF68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456BF8-8598-4087-5272-60503FF6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5"/>
            <a:ext cx="10629281" cy="1281411"/>
          </a:xfrm>
        </p:spPr>
        <p:txBody>
          <a:bodyPr/>
          <a:lstStyle/>
          <a:p>
            <a:pPr algn="ctr"/>
            <a:r>
              <a:rPr lang="en-US" dirty="0"/>
              <a:t>Site Visit Itinerary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21A8D-317A-3A13-DCB0-EA51DB82E8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39049" y="1920103"/>
            <a:ext cx="4067175" cy="4234415"/>
          </a:xfrm>
        </p:spPr>
        <p:txBody>
          <a:bodyPr>
            <a:normAutofit/>
          </a:bodyPr>
          <a:lstStyle/>
          <a:p>
            <a:pPr lvl="0"/>
            <a:r>
              <a:rPr lang="en-US" sz="1800" dirty="0"/>
              <a:t>The program administrative unit is responsible for developing the itinerary. Meetings should be scheduled with:</a:t>
            </a:r>
          </a:p>
          <a:p>
            <a:pPr lvl="1"/>
            <a:r>
              <a:rPr lang="en-US" sz="1800" dirty="0"/>
              <a:t>APAP (charge meeting)</a:t>
            </a:r>
          </a:p>
          <a:p>
            <a:pPr lvl="1"/>
            <a:r>
              <a:rPr lang="en-US" sz="1800" dirty="0"/>
              <a:t>Dean of College</a:t>
            </a:r>
          </a:p>
          <a:p>
            <a:pPr lvl="1"/>
            <a:r>
              <a:rPr lang="en-US" sz="1800" dirty="0"/>
              <a:t>Faculty</a:t>
            </a:r>
          </a:p>
          <a:p>
            <a:pPr lvl="1"/>
            <a:r>
              <a:rPr lang="en-US" sz="1800" dirty="0"/>
              <a:t>Students</a:t>
            </a:r>
          </a:p>
          <a:p>
            <a:pPr lvl="1"/>
            <a:r>
              <a:rPr lang="en-US" sz="1800" dirty="0"/>
              <a:t>Advisory Board Members (if applicable)</a:t>
            </a:r>
          </a:p>
          <a:p>
            <a:pPr lvl="0"/>
            <a:r>
              <a:rPr lang="en-US" sz="1800" dirty="0"/>
              <a:t>Include time for reviewers to tour facilities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4E949-9493-E8E8-2248-8F8323296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144" y="1875135"/>
            <a:ext cx="5985811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1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7E3EB-1A85-5E64-2BF7-1A3777BC8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77A156-4AFA-C896-8771-41B2267D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5"/>
            <a:ext cx="10629281" cy="181927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Site Visit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EA41F2-7D62-A739-50E0-67EDC76447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62720" y="1974119"/>
            <a:ext cx="9630213" cy="4358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520E24"/>
                </a:solidFill>
              </a:rPr>
              <a:t>The purpose of the on-site review is to verify the evidence provided in the self-study. This is primarily done through interviews with a range of constituencies:</a:t>
            </a:r>
          </a:p>
          <a:p>
            <a:pPr lvl="1"/>
            <a:r>
              <a:rPr lang="en-US" sz="2400" dirty="0">
                <a:solidFill>
                  <a:srgbClr val="520E24"/>
                </a:solidFill>
              </a:rPr>
              <a:t>Faculty</a:t>
            </a:r>
          </a:p>
          <a:p>
            <a:pPr lvl="1"/>
            <a:r>
              <a:rPr lang="en-US" sz="2400" dirty="0">
                <a:solidFill>
                  <a:srgbClr val="520E24"/>
                </a:solidFill>
              </a:rPr>
              <a:t>Students</a:t>
            </a:r>
          </a:p>
          <a:p>
            <a:pPr lvl="1"/>
            <a:r>
              <a:rPr lang="en-US" sz="2400" dirty="0">
                <a:solidFill>
                  <a:srgbClr val="520E24"/>
                </a:solidFill>
              </a:rPr>
              <a:t>Provost</a:t>
            </a:r>
          </a:p>
          <a:p>
            <a:pPr lvl="1"/>
            <a:r>
              <a:rPr lang="en-US" sz="2400" dirty="0">
                <a:solidFill>
                  <a:srgbClr val="520E24"/>
                </a:solidFill>
              </a:rPr>
              <a:t>Dean</a:t>
            </a:r>
          </a:p>
          <a:p>
            <a:pPr lvl="1"/>
            <a:r>
              <a:rPr lang="en-US" sz="2400" dirty="0">
                <a:solidFill>
                  <a:srgbClr val="520E24"/>
                </a:solidFill>
              </a:rPr>
              <a:t>Vice Chancellor for Research</a:t>
            </a:r>
          </a:p>
          <a:p>
            <a:pPr lvl="1"/>
            <a:r>
              <a:rPr lang="en-US" sz="2400" dirty="0">
                <a:solidFill>
                  <a:srgbClr val="520E24"/>
                </a:solidFill>
              </a:rPr>
              <a:t>Advisory board</a:t>
            </a:r>
          </a:p>
          <a:p>
            <a:pPr lvl="1"/>
            <a:r>
              <a:rPr lang="en-US" sz="2400" dirty="0">
                <a:solidFill>
                  <a:srgbClr val="520E24"/>
                </a:solidFill>
              </a:rPr>
              <a:t>Collaborative or support programs</a:t>
            </a:r>
          </a:p>
          <a:p>
            <a:pPr lvl="1"/>
            <a:r>
              <a:rPr lang="en-US" sz="2400" dirty="0">
                <a:solidFill>
                  <a:srgbClr val="520E24"/>
                </a:solidFill>
              </a:rPr>
              <a:t>Tours of facilities (for virtual reviews: virtual, videos, labelled pictures)</a:t>
            </a:r>
          </a:p>
        </p:txBody>
      </p:sp>
    </p:spTree>
    <p:extLst>
      <p:ext uri="{BB962C8B-B14F-4D97-AF65-F5344CB8AC3E}">
        <p14:creationId xmlns:p14="http://schemas.microsoft.com/office/powerpoint/2010/main" val="2170831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716AA-8F44-B5CC-BDB5-B4A8AB98F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BA5F20-84D4-1138-9A1B-49C85D1B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943558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Reviewers’ Report: Programs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E58ABB-2BED-6C21-C9D7-3EF77375B6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04665" y="1308684"/>
            <a:ext cx="9630213" cy="5368953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520E24"/>
                </a:solidFill>
              </a:rPr>
              <a:t>Overview</a:t>
            </a:r>
          </a:p>
          <a:p>
            <a:pPr lvl="1"/>
            <a:r>
              <a:rPr lang="en-US" sz="1600" dirty="0">
                <a:solidFill>
                  <a:srgbClr val="520E24"/>
                </a:solidFill>
              </a:rPr>
              <a:t>Unique or innovative approaches to teaching, learning, or new knowledge creation</a:t>
            </a:r>
          </a:p>
          <a:p>
            <a:r>
              <a:rPr lang="en-US" sz="1800" dirty="0">
                <a:solidFill>
                  <a:srgbClr val="520E24"/>
                </a:solidFill>
              </a:rPr>
              <a:t>Program Assessment</a:t>
            </a:r>
          </a:p>
          <a:p>
            <a:pPr lvl="1"/>
            <a:r>
              <a:rPr lang="en-US" sz="1600" dirty="0">
                <a:solidFill>
                  <a:srgbClr val="520E24"/>
                </a:solidFill>
                <a:effectLst/>
                <a:latin typeface="Avenir Next Medium" panose="020B0503020202020204"/>
                <a:ea typeface="Times New Roman" panose="02020603050405020304" pitchFamily="18" charset="0"/>
                <a:cs typeface="Times New Roman" panose="02020603050405020304" pitchFamily="18" charset="0"/>
              </a:rPr>
              <a:t>Faculty involvement in and awareness of the contents of the self-study</a:t>
            </a:r>
          </a:p>
          <a:p>
            <a:pPr lvl="1"/>
            <a:r>
              <a:rPr lang="en-US" sz="1600" dirty="0">
                <a:solidFill>
                  <a:srgbClr val="520E24"/>
                </a:solidFill>
                <a:effectLst/>
                <a:latin typeface="Avenir Next Medium" panose="020B0503020202020204"/>
                <a:ea typeface="Times New Roman" panose="02020603050405020304" pitchFamily="18" charset="0"/>
                <a:cs typeface="Times New Roman" panose="02020603050405020304" pitchFamily="18" charset="0"/>
              </a:rPr>
              <a:t>Faculty involvement with the development of program goals, program learning outcomes (PLOs) and student learning outcomes (SLO).</a:t>
            </a:r>
          </a:p>
          <a:p>
            <a:pPr lvl="1"/>
            <a:r>
              <a:rPr lang="en-US" sz="1600" dirty="0">
                <a:solidFill>
                  <a:srgbClr val="520E24"/>
                </a:solidFill>
                <a:effectLst/>
                <a:latin typeface="Avenir Next Medium" panose="020B0503020202020204"/>
                <a:ea typeface="Times New Roman" panose="02020603050405020304" pitchFamily="18" charset="0"/>
                <a:cs typeface="Times New Roman" panose="02020603050405020304" pitchFamily="18" charset="0"/>
              </a:rPr>
              <a:t>Involvement of internal or external constituencies other than faculty in developing program goals, PLOs and SLOs.</a:t>
            </a:r>
          </a:p>
          <a:p>
            <a:pPr lvl="1"/>
            <a:r>
              <a:rPr lang="en-US" sz="1600" dirty="0">
                <a:solidFill>
                  <a:srgbClr val="520E24"/>
                </a:solidFill>
                <a:effectLst/>
                <a:latin typeface="Avenir Next Medium" panose="020B0503020202020204"/>
                <a:ea typeface="Times New Roman" panose="02020603050405020304" pitchFamily="18" charset="0"/>
                <a:cs typeface="Times New Roman" panose="02020603050405020304" pitchFamily="18" charset="0"/>
              </a:rPr>
              <a:t>Development of appropriate assessment tools and benchmarks for determining if SLOs are being met.</a:t>
            </a:r>
          </a:p>
          <a:p>
            <a:pPr lvl="1"/>
            <a:r>
              <a:rPr lang="en-US" sz="1600" dirty="0">
                <a:solidFill>
                  <a:srgbClr val="520E24"/>
                </a:solidFill>
                <a:effectLst/>
                <a:latin typeface="Avenir Next Medium" panose="020B0503020202020204"/>
                <a:ea typeface="Times New Roman" panose="02020603050405020304" pitchFamily="18" charset="0"/>
                <a:cs typeface="Times New Roman" panose="02020603050405020304" pitchFamily="18" charset="0"/>
              </a:rPr>
              <a:t>Alignment of SLOs and PLOs.</a:t>
            </a:r>
          </a:p>
          <a:p>
            <a:pPr lvl="1"/>
            <a:r>
              <a:rPr lang="en-US" sz="1600" dirty="0">
                <a:solidFill>
                  <a:srgbClr val="520E24"/>
                </a:solidFill>
                <a:effectLst/>
                <a:latin typeface="Avenir Next Medium" panose="020B0503020202020204"/>
                <a:ea typeface="Times New Roman" panose="02020603050405020304" pitchFamily="18" charset="0"/>
                <a:cs typeface="Times New Roman" panose="02020603050405020304" pitchFamily="18" charset="0"/>
              </a:rPr>
              <a:t>Involvement of key stakeholders in reviewing assessment results.</a:t>
            </a:r>
          </a:p>
          <a:p>
            <a:pPr lvl="1"/>
            <a:r>
              <a:rPr lang="en-US" sz="1600" dirty="0">
                <a:solidFill>
                  <a:srgbClr val="520E24"/>
                </a:solidFill>
                <a:effectLst/>
                <a:latin typeface="Avenir Next Medium" panose="020B0503020202020204"/>
                <a:ea typeface="Times New Roman" panose="02020603050405020304" pitchFamily="18" charset="0"/>
                <a:cs typeface="Times New Roman" panose="02020603050405020304" pitchFamily="18" charset="0"/>
              </a:rPr>
              <a:t>Evidence that assessment and other feedback is used for continuous improvement.</a:t>
            </a:r>
          </a:p>
          <a:p>
            <a:r>
              <a:rPr lang="en-US" sz="1800" dirty="0">
                <a:solidFill>
                  <a:srgbClr val="520E24"/>
                </a:solidFill>
              </a:rPr>
              <a:t>Actions Taken Since Last Review</a:t>
            </a:r>
          </a:p>
          <a:p>
            <a:r>
              <a:rPr lang="en-US" sz="1800" dirty="0">
                <a:solidFill>
                  <a:srgbClr val="520E24"/>
                </a:solidFill>
              </a:rPr>
              <a:t>Online/off campus programs</a:t>
            </a:r>
          </a:p>
          <a:p>
            <a:r>
              <a:rPr lang="en-US" sz="1800" dirty="0">
                <a:solidFill>
                  <a:srgbClr val="520E24"/>
                </a:solidFill>
              </a:rPr>
              <a:t>Classrooms, Facilities, and Laboratories</a:t>
            </a:r>
          </a:p>
          <a:p>
            <a:r>
              <a:rPr lang="en-US" sz="1800" dirty="0">
                <a:solidFill>
                  <a:srgbClr val="520E24"/>
                </a:solidFill>
              </a:rPr>
              <a:t>Leadership and Institutional Support</a:t>
            </a:r>
          </a:p>
          <a:p>
            <a:r>
              <a:rPr lang="en-US" sz="1800" dirty="0">
                <a:solidFill>
                  <a:srgbClr val="520E24"/>
                </a:solidFill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437435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C3392-E228-6BA3-C28D-6C83B784A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A6EAAA-97E3-21DE-1E04-3EBB8EB6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5"/>
            <a:ext cx="10629281" cy="128079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Reviewers’ Report: Centers/Institutes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6E99BE-8B41-2FAE-E42C-21C8EA7C30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62720" y="1645919"/>
            <a:ext cx="9630213" cy="4846955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520E24"/>
                </a:solidFill>
              </a:rPr>
              <a:t>Overview</a:t>
            </a:r>
          </a:p>
          <a:p>
            <a:r>
              <a:rPr lang="en-US" sz="2200" dirty="0">
                <a:solidFill>
                  <a:srgbClr val="520E24"/>
                </a:solidFill>
              </a:rPr>
              <a:t>Performance Measures</a:t>
            </a:r>
          </a:p>
          <a:p>
            <a:pPr lvl="1"/>
            <a:r>
              <a:rPr lang="en-US" sz="2000" dirty="0">
                <a:solidFill>
                  <a:srgbClr val="520E24"/>
                </a:solidFill>
                <a:latin typeface="Avenir Next" panose="020B0503020202020204"/>
              </a:rPr>
              <a:t>How is Advisory Board or other constituencies involved in defining and reviewing mission, goals, and objectives?</a:t>
            </a:r>
          </a:p>
          <a:p>
            <a:pPr lvl="1"/>
            <a:r>
              <a:rPr lang="en-US" sz="2000" dirty="0">
                <a:solidFill>
                  <a:srgbClr val="520E24"/>
                </a:solidFill>
                <a:effectLst/>
                <a:latin typeface="Avenir Next" panose="020B0503020202020204"/>
                <a:ea typeface="Times New Roman" panose="02020603050405020304" pitchFamily="18" charset="0"/>
                <a:cs typeface="Times New Roman" panose="02020603050405020304" pitchFamily="18" charset="0"/>
              </a:rPr>
              <a:t>Are performance measures appropriate for determining the achievement of center/institutes mission, goals, or objectives?  </a:t>
            </a:r>
            <a:endParaRPr lang="en-US" sz="2000" dirty="0">
              <a:solidFill>
                <a:srgbClr val="520E24"/>
              </a:solidFill>
              <a:latin typeface="Avenir Next" panose="020B0503020202020204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solidFill>
                  <a:srgbClr val="520E24"/>
                </a:solidFill>
                <a:effectLst/>
                <a:latin typeface="Avenir Next" panose="020B0503020202020204"/>
                <a:ea typeface="Times New Roman" panose="02020603050405020304" pitchFamily="18" charset="0"/>
                <a:cs typeface="Times New Roman" panose="02020603050405020304" pitchFamily="18" charset="0"/>
              </a:rPr>
              <a:t>How is the center/institute documenting evidence of continuous improvement? </a:t>
            </a:r>
            <a:r>
              <a:rPr lang="en-US" sz="2000" dirty="0">
                <a:solidFill>
                  <a:srgbClr val="520E24"/>
                </a:solidFill>
                <a:latin typeface="Avenir Next" panose="020B0503020202020204"/>
              </a:rPr>
              <a:t> </a:t>
            </a:r>
          </a:p>
          <a:p>
            <a:r>
              <a:rPr lang="en-US" sz="2200" dirty="0">
                <a:solidFill>
                  <a:srgbClr val="520E24"/>
                </a:solidFill>
              </a:rPr>
              <a:t>Facilities and Laboratories</a:t>
            </a:r>
          </a:p>
          <a:p>
            <a:r>
              <a:rPr lang="en-US" sz="2200" dirty="0">
                <a:solidFill>
                  <a:srgbClr val="520E24"/>
                </a:solidFill>
              </a:rPr>
              <a:t>Leadership and Institutional Support</a:t>
            </a:r>
          </a:p>
          <a:p>
            <a:r>
              <a:rPr lang="en-US" sz="2200" dirty="0">
                <a:solidFill>
                  <a:srgbClr val="520E24"/>
                </a:solidFill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504204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E631C-F657-38BE-7C06-98AE7A518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D5EEE0-9AD9-A173-E24E-C6D59BD5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5"/>
            <a:ext cx="10629281" cy="181927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Third-Year Program Progress Report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E92B4C-494A-7F63-5D42-91EF7D7110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62720" y="1974119"/>
            <a:ext cx="9630213" cy="435894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520E24"/>
                </a:solidFill>
                <a:latin typeface="Avenir Next Medium" panose="020B0503020202020204"/>
              </a:rPr>
              <a:t>As part of the NUI, a plan to assess and improve student learning is required. The following information is included:</a:t>
            </a:r>
            <a:br>
              <a:rPr lang="en-US" sz="2400" b="1" u="sng" dirty="0">
                <a:solidFill>
                  <a:srgbClr val="520E24"/>
                </a:solidFill>
                <a:latin typeface="Avenir Next Medium" panose="020B0503020202020204"/>
              </a:rPr>
            </a:br>
            <a:endParaRPr lang="en-US" sz="2400" b="1" u="sng" dirty="0">
              <a:solidFill>
                <a:srgbClr val="520E24"/>
              </a:solidFill>
              <a:latin typeface="Avenir Next Medium" panose="020B0503020202020204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520E24"/>
                </a:solidFill>
                <a:effectLst/>
                <a:latin typeface="Avenir Next Medium" panose="020B0503020202020204"/>
                <a:ea typeface="Calibri" panose="020F0502020204030204" pitchFamily="34" charset="0"/>
                <a:cs typeface="Times New Roman" panose="02020603050405020304" pitchFamily="18" charset="0"/>
              </a:rPr>
              <a:t>List of the program’s student learning objectives (outcomes)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520E24"/>
                </a:solidFill>
                <a:effectLst/>
                <a:latin typeface="Avenir Next Medium" panose="020B0503020202020204"/>
                <a:ea typeface="Calibri" panose="020F0502020204030204" pitchFamily="34" charset="0"/>
                <a:cs typeface="Times New Roman" panose="02020603050405020304" pitchFamily="18" charset="0"/>
              </a:rPr>
              <a:t>Describe how, when, and where the learning objectives (outcomes) will be assessed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520E24"/>
                </a:solidFill>
                <a:effectLst/>
                <a:latin typeface="Avenir Next Medium" panose="020B0503020202020204"/>
                <a:ea typeface="Calibri" panose="020F0502020204030204" pitchFamily="34" charset="0"/>
                <a:cs typeface="Times New Roman" panose="02020603050405020304" pitchFamily="18" charset="0"/>
              </a:rPr>
              <a:t>Identify faculty expectations for students’ achievement of each of the stated student learning objectives (outcomes)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520E24"/>
                </a:solidFill>
                <a:effectLst/>
                <a:latin typeface="Avenir Next Medium" panose="020B0503020202020204"/>
                <a:ea typeface="Calibri" panose="020F0502020204030204" pitchFamily="34" charset="0"/>
                <a:cs typeface="Times New Roman" panose="02020603050405020304" pitchFamily="18" charset="0"/>
              </a:rPr>
              <a:t>Explain the process that will be implemented to ensure that assessment results are used to improve student learning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br>
              <a:rPr lang="en-US" sz="2400" dirty="0">
                <a:solidFill>
                  <a:srgbClr val="520E24"/>
                </a:solidFill>
                <a:effectLst/>
                <a:latin typeface="Avenir Next Medium" panose="020B0503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520E24"/>
                </a:solidFill>
                <a:effectLst/>
                <a:latin typeface="Avenir Next Medium" panose="020B0503020202020204"/>
                <a:ea typeface="Calibri" panose="020F0502020204030204" pitchFamily="34" charset="0"/>
                <a:cs typeface="Times New Roman" panose="02020603050405020304" pitchFamily="18" charset="0"/>
              </a:rPr>
              <a:t>Report elements: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520E24"/>
                </a:solidFill>
                <a:effectLst/>
                <a:latin typeface="Avenir Next Medium" panose="020B0503020202020204"/>
                <a:ea typeface="Calibri" panose="020F0502020204030204" pitchFamily="34" charset="0"/>
                <a:cs typeface="Times New Roman" panose="02020603050405020304" pitchFamily="18" charset="0"/>
              </a:rPr>
              <a:t>Provide a summary report of the progress to date for the items above.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520E24"/>
                </a:solidFill>
                <a:effectLst/>
                <a:latin typeface="Avenir Next Medium" panose="020B0503020202020204"/>
                <a:ea typeface="Calibri" panose="020F0502020204030204" pitchFamily="34" charset="0"/>
                <a:cs typeface="Times New Roman" panose="02020603050405020304" pitchFamily="18" charset="0"/>
              </a:rPr>
              <a:t>Assessment plan and most recent assessment reports.</a:t>
            </a:r>
            <a:br>
              <a:rPr lang="en-US" sz="1800" dirty="0">
                <a:solidFill>
                  <a:srgbClr val="520E24"/>
                </a:solidFill>
                <a:effectLst/>
                <a:latin typeface="Avenir Next" panose="020B0503020202020204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rgbClr val="520E24"/>
              </a:solidFill>
              <a:effectLst/>
              <a:latin typeface="Avenir Next" panose="020B0503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73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E7415-657A-8F69-B74C-1B52E2151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568E4A-FB75-D851-4B20-61F109D0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6"/>
            <a:ext cx="10629281" cy="12446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520E24"/>
                </a:solidFill>
              </a:rPr>
              <a:t>Program Review Report (IBHE Requirements)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DB368A-9F27-6ADE-0496-95F83757BB7F}"/>
              </a:ext>
            </a:extLst>
          </p:cNvPr>
          <p:cNvSpPr txBox="1"/>
          <p:nvPr/>
        </p:nvSpPr>
        <p:spPr>
          <a:xfrm>
            <a:off x="5609481" y="1609726"/>
            <a:ext cx="59765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20E24"/>
                </a:solidFill>
                <a:latin typeface="Avenir Next" panose="020B0503020202020204"/>
              </a:rPr>
              <a:t>5.1 Description and assessment of any major changes in the program [e.g., (a) changes in the overall discipline or field; (b) student demand; (c) societal need; (d) institutional context for offering the degree; (e) other elements appropriate to the discipline in question; and (f) other]. </a:t>
            </a:r>
          </a:p>
          <a:p>
            <a:endParaRPr lang="en-US" dirty="0">
              <a:solidFill>
                <a:srgbClr val="520E24"/>
              </a:solidFill>
              <a:latin typeface="Avenir Next" panose="020B0503020202020204"/>
            </a:endParaRPr>
          </a:p>
          <a:p>
            <a:r>
              <a:rPr lang="en-US" dirty="0">
                <a:solidFill>
                  <a:srgbClr val="520E24"/>
                </a:solidFill>
                <a:latin typeface="Avenir Next" panose="020B0503020202020204"/>
              </a:rPr>
              <a:t>5.2 Description of major findings and recommendations, including evidence of learning outcomes and identification of opportunities for program improvement;</a:t>
            </a:r>
          </a:p>
          <a:p>
            <a:r>
              <a:rPr lang="en-US" dirty="0">
                <a:solidFill>
                  <a:srgbClr val="520E24"/>
                </a:solidFill>
                <a:latin typeface="Avenir Next" panose="020B0503020202020204"/>
              </a:rPr>
              <a:t> </a:t>
            </a:r>
          </a:p>
          <a:p>
            <a:r>
              <a:rPr lang="en-US" dirty="0">
                <a:solidFill>
                  <a:srgbClr val="520E24"/>
                </a:solidFill>
                <a:latin typeface="Avenir Next" panose="020B0503020202020204"/>
              </a:rPr>
              <a:t>5.3 Description of actions taken since the last review, including instructional resources and practices, and curricular changes; and </a:t>
            </a:r>
          </a:p>
          <a:p>
            <a:endParaRPr lang="en-US" dirty="0">
              <a:solidFill>
                <a:srgbClr val="520E24"/>
              </a:solidFill>
              <a:latin typeface="Avenir Next" panose="020B0503020202020204"/>
            </a:endParaRPr>
          </a:p>
          <a:p>
            <a:r>
              <a:rPr lang="en-US" dirty="0">
                <a:solidFill>
                  <a:srgbClr val="520E24"/>
                </a:solidFill>
                <a:latin typeface="Avenir Next" panose="020B0503020202020204"/>
              </a:rPr>
              <a:t>5.4 Description of actions to be taken as a result of this review, including instructional resource and practices, and curricular changes.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D6D963-8D6D-2F4B-4B4E-6BBD42DA6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07" t="8415" r="33180" b="11282"/>
          <a:stretch/>
        </p:blipFill>
        <p:spPr>
          <a:xfrm>
            <a:off x="1449635" y="1733971"/>
            <a:ext cx="3558682" cy="457791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C98A82-719B-0DEA-1CFA-638EF53BC8E2}"/>
              </a:ext>
            </a:extLst>
          </p:cNvPr>
          <p:cNvSpPr/>
          <p:nvPr/>
        </p:nvSpPr>
        <p:spPr>
          <a:xfrm>
            <a:off x="1666499" y="3429000"/>
            <a:ext cx="3341818" cy="1819275"/>
          </a:xfrm>
          <a:prstGeom prst="ellipse">
            <a:avLst/>
          </a:prstGeom>
          <a:noFill/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23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BFD4D-5BF4-DF97-A714-5143925BA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7DCCA2-ECA2-62E2-B2D0-97690BD6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5"/>
            <a:ext cx="10629281" cy="181927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Final Campus Report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6B32A8-E9A7-85AE-AD90-769B9E52C8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959541"/>
              </p:ext>
            </p:extLst>
          </p:nvPr>
        </p:nvGraphicFramePr>
        <p:xfrm>
          <a:off x="1996421" y="1782621"/>
          <a:ext cx="8895696" cy="394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79CD493-9C27-46A3-923F-DF7D4DC69A6E}"/>
              </a:ext>
            </a:extLst>
          </p:cNvPr>
          <p:cNvSpPr/>
          <p:nvPr/>
        </p:nvSpPr>
        <p:spPr>
          <a:xfrm>
            <a:off x="1921150" y="5354032"/>
            <a:ext cx="7838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20E24"/>
                </a:solidFill>
                <a:latin typeface="Avenir Next Medium"/>
              </a:rPr>
              <a:t>SIU System Program Quality Assurance Report </a:t>
            </a:r>
            <a:r>
              <a:rPr lang="en-US" sz="1600" dirty="0">
                <a:solidFill>
                  <a:srgbClr val="520E24"/>
                </a:solidFill>
                <a:latin typeface="Avenir Next Medium"/>
                <a:hlinkClick r:id="rId7"/>
              </a:rPr>
              <a:t>https://siusystem.edu/innovation-planning-partnerships/reports/index.shtml</a:t>
            </a:r>
            <a:r>
              <a:rPr lang="en-US" sz="1600" dirty="0">
                <a:solidFill>
                  <a:srgbClr val="520E24"/>
                </a:solidFill>
                <a:latin typeface="Avenir Next Medi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8282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539B2-8A8A-892B-D839-A3020FA21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FB69FF-1C3F-F587-4AF5-11A6883D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5"/>
            <a:ext cx="10629281" cy="128079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Online Resources – APAP Website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BF0D51-71B3-36C5-D896-98A294DB3F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4003" y="1533625"/>
            <a:ext cx="9955512" cy="5091764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520E24"/>
                </a:solidFill>
              </a:rPr>
              <a:t>Academic Assessment Annual Questionnaire</a:t>
            </a:r>
          </a:p>
          <a:p>
            <a:r>
              <a:rPr lang="en-US" sz="2200" dirty="0">
                <a:solidFill>
                  <a:srgbClr val="520E24"/>
                </a:solidFill>
              </a:rPr>
              <a:t>Program Resources</a:t>
            </a:r>
          </a:p>
          <a:p>
            <a:pPr lvl="1"/>
            <a:r>
              <a:rPr lang="en-US" sz="2200" dirty="0">
                <a:solidFill>
                  <a:srgbClr val="520E24"/>
                </a:solidFill>
              </a:rPr>
              <a:t>Self-Study Template</a:t>
            </a:r>
          </a:p>
          <a:p>
            <a:pPr lvl="1"/>
            <a:r>
              <a:rPr lang="en-US" sz="2200" dirty="0">
                <a:solidFill>
                  <a:srgbClr val="520E24"/>
                </a:solidFill>
              </a:rPr>
              <a:t>Itinerary Template</a:t>
            </a:r>
          </a:p>
          <a:p>
            <a:pPr lvl="1"/>
            <a:r>
              <a:rPr lang="en-US" sz="2200" dirty="0">
                <a:solidFill>
                  <a:srgbClr val="520E24"/>
                </a:solidFill>
              </a:rPr>
              <a:t>Suggested Guidelines for </a:t>
            </a:r>
            <a:br>
              <a:rPr lang="en-US" sz="2200" dirty="0">
                <a:solidFill>
                  <a:srgbClr val="520E24"/>
                </a:solidFill>
              </a:rPr>
            </a:br>
            <a:r>
              <a:rPr lang="en-US" sz="2200" dirty="0">
                <a:solidFill>
                  <a:srgbClr val="520E24"/>
                </a:solidFill>
              </a:rPr>
              <a:t>Faculty CV (short form)</a:t>
            </a:r>
          </a:p>
          <a:p>
            <a:r>
              <a:rPr lang="en-US" sz="2200" dirty="0">
                <a:solidFill>
                  <a:srgbClr val="520E24"/>
                </a:solidFill>
              </a:rPr>
              <a:t>Reviewer Resources</a:t>
            </a:r>
          </a:p>
          <a:p>
            <a:pPr lvl="1"/>
            <a:r>
              <a:rPr lang="en-US" sz="2200" dirty="0">
                <a:solidFill>
                  <a:srgbClr val="520E24"/>
                </a:solidFill>
              </a:rPr>
              <a:t>Sample Reviewer Questions</a:t>
            </a:r>
          </a:p>
          <a:p>
            <a:pPr lvl="1"/>
            <a:r>
              <a:rPr lang="en-US" sz="2200" dirty="0">
                <a:solidFill>
                  <a:srgbClr val="520E24"/>
                </a:solidFill>
              </a:rPr>
              <a:t>Reviewer Report Template</a:t>
            </a:r>
          </a:p>
          <a:p>
            <a:r>
              <a:rPr lang="en-US" sz="2200" dirty="0">
                <a:solidFill>
                  <a:srgbClr val="520E24"/>
                </a:solidFill>
              </a:rPr>
              <a:t>Dean Resources</a:t>
            </a:r>
          </a:p>
          <a:p>
            <a:pPr lvl="1"/>
            <a:r>
              <a:rPr lang="en-US" sz="2200" dirty="0">
                <a:solidFill>
                  <a:srgbClr val="520E24"/>
                </a:solidFill>
              </a:rPr>
              <a:t>IBHE Program Review Form </a:t>
            </a:r>
          </a:p>
          <a:p>
            <a:r>
              <a:rPr lang="en-US" sz="2200" dirty="0">
                <a:solidFill>
                  <a:srgbClr val="520E24"/>
                </a:solidFill>
              </a:rPr>
              <a:t>Tutorials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2D76A8-600A-F15F-9541-A7E5B4DB0B20}"/>
              </a:ext>
            </a:extLst>
          </p:cNvPr>
          <p:cNvSpPr/>
          <p:nvPr/>
        </p:nvSpPr>
        <p:spPr>
          <a:xfrm>
            <a:off x="6990432" y="2564357"/>
            <a:ext cx="4114800" cy="904875"/>
          </a:xfrm>
          <a:prstGeom prst="rect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https://pvcaa.siu.edu/associate-academic-programs/program-review/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9AAB97-09DC-702D-45EB-355322A2D25C}"/>
              </a:ext>
            </a:extLst>
          </p:cNvPr>
          <p:cNvSpPr txBox="1"/>
          <p:nvPr/>
        </p:nvSpPr>
        <p:spPr>
          <a:xfrm>
            <a:off x="7229475" y="5292546"/>
            <a:ext cx="48958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520E24"/>
                </a:solidFill>
                <a:latin typeface="Avenir Next Medium" panose="020B0503020202020204"/>
              </a:rPr>
              <a:t>Office of Associate Provost</a:t>
            </a:r>
            <a:br>
              <a:rPr lang="en-US" sz="1800" b="1" dirty="0">
                <a:solidFill>
                  <a:srgbClr val="520E24"/>
                </a:solidFill>
                <a:latin typeface="Avenir Next Medium" panose="020B0503020202020204"/>
              </a:rPr>
            </a:br>
            <a:r>
              <a:rPr lang="en-US" sz="1800" b="1" dirty="0">
                <a:solidFill>
                  <a:srgbClr val="520E24"/>
                </a:solidFill>
                <a:latin typeface="Avenir Next Medium" panose="020B0503020202020204"/>
              </a:rPr>
              <a:t>for Academic Programs</a:t>
            </a:r>
            <a:br>
              <a:rPr lang="en-US" sz="1800" dirty="0">
                <a:solidFill>
                  <a:srgbClr val="520E24"/>
                </a:solidFill>
                <a:latin typeface="Avenir Next Medium" panose="020B0503020202020204"/>
              </a:rPr>
            </a:br>
            <a:r>
              <a:rPr lang="en-US" sz="1800" dirty="0">
                <a:solidFill>
                  <a:srgbClr val="520E24"/>
                </a:solidFill>
                <a:latin typeface="Avenir Next Medium" panose="020B0503020202020204"/>
              </a:rPr>
              <a:t>453-7653</a:t>
            </a:r>
            <a:br>
              <a:rPr lang="en-US" dirty="0">
                <a:solidFill>
                  <a:srgbClr val="520E24"/>
                </a:solidFill>
                <a:latin typeface="Avenir Next Medium" panose="020B0503020202020204"/>
              </a:rPr>
            </a:br>
            <a:r>
              <a:rPr lang="en-US" sz="1800" dirty="0">
                <a:solidFill>
                  <a:srgbClr val="520E24"/>
                </a:solidFill>
                <a:latin typeface="Avenir Next Medium" panose="020B0503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apap@siu.edu</a:t>
            </a:r>
            <a:endParaRPr lang="en-US" dirty="0">
              <a:solidFill>
                <a:srgbClr val="520E24"/>
              </a:solidFill>
              <a:latin typeface="Avenir Next Medium" panose="020B05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9758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0C746B-41B7-DC6B-F2CC-7E11A30A52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13764"/>
            <a:ext cx="12192000" cy="84268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Univers Condensed" panose="020B050602020205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9291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08A76-35D8-298E-2C90-428098FE0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438AFD-75B9-6D9E-FCE5-194952FE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5"/>
            <a:ext cx="10629281" cy="181927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3DE348-4459-D484-3371-9EB4893395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3742" y="2027907"/>
            <a:ext cx="9141139" cy="3931829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520E24"/>
                </a:solidFill>
              </a:rPr>
              <a:t>IBHE requirements for program review</a:t>
            </a:r>
          </a:p>
          <a:p>
            <a:r>
              <a:rPr lang="en-US" sz="2600" dirty="0">
                <a:solidFill>
                  <a:srgbClr val="520E24"/>
                </a:solidFill>
              </a:rPr>
              <a:t>Process for program review</a:t>
            </a:r>
          </a:p>
          <a:p>
            <a:r>
              <a:rPr lang="en-US" sz="2600" dirty="0">
                <a:solidFill>
                  <a:srgbClr val="520E24"/>
                </a:solidFill>
              </a:rPr>
              <a:t>State of Illinois policy governing conflict of interest on program reviewer nominations</a:t>
            </a:r>
          </a:p>
          <a:p>
            <a:r>
              <a:rPr lang="en-US" sz="2600" dirty="0">
                <a:solidFill>
                  <a:srgbClr val="520E24"/>
                </a:solidFill>
              </a:rPr>
              <a:t>Overview of self-study</a:t>
            </a:r>
          </a:p>
          <a:p>
            <a:r>
              <a:rPr lang="en-US" sz="2600" dirty="0">
                <a:solidFill>
                  <a:srgbClr val="520E24"/>
                </a:solidFill>
              </a:rPr>
              <a:t>Resources available through APAP website</a:t>
            </a:r>
          </a:p>
        </p:txBody>
      </p:sp>
    </p:spTree>
    <p:extLst>
      <p:ext uri="{BB962C8B-B14F-4D97-AF65-F5344CB8AC3E}">
        <p14:creationId xmlns:p14="http://schemas.microsoft.com/office/powerpoint/2010/main" val="345798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4013BEA3-48F2-15C0-FB9C-BD93332A6ED9}"/>
              </a:ext>
            </a:extLst>
          </p:cNvPr>
          <p:cNvSpPr txBox="1">
            <a:spLocks/>
          </p:cNvSpPr>
          <p:nvPr/>
        </p:nvSpPr>
        <p:spPr>
          <a:xfrm>
            <a:off x="1251207" y="316326"/>
            <a:ext cx="10629281" cy="9437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venir Next" panose="020B0503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endParaRPr lang="en-US" dirty="0">
              <a:latin typeface="Univers Condensed" panose="020B050602020205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E5B929-5C51-4287-8E7C-E2CF1F25C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445146"/>
            <a:ext cx="10629281" cy="1325563"/>
          </a:xfrm>
        </p:spPr>
        <p:txBody>
          <a:bodyPr/>
          <a:lstStyle/>
          <a:p>
            <a:pPr algn="ctr"/>
            <a:r>
              <a:rPr lang="en-US" dirty="0"/>
              <a:t>IBHE Requirement for a 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8077D8-7D2F-43B4-AF56-5FC2828BEB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18940" y="1899529"/>
            <a:ext cx="10493814" cy="42718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IBHE requires a review of each degree program on an eight-year cycle</a:t>
            </a:r>
          </a:p>
          <a:p>
            <a:pPr marL="457200" lvl="1" indent="0">
              <a:buNone/>
            </a:pP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https://www.ibhe.org/assets/files/ProgramReviewGuidelines.pdf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Exceptions to this requirement are new programs, which are reviewed three years after approval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Degree-specific accreditations meet the requirement of the IBHE-mandated review provided that they are reviewed at least every eight 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2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359" y="383786"/>
            <a:ext cx="10629281" cy="14155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520E24"/>
                </a:solidFill>
              </a:rPr>
              <a:t>Overview of Process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1A029B0-D161-F8EE-56CD-F9433B6DD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643457"/>
              </p:ext>
            </p:extLst>
          </p:nvPr>
        </p:nvGraphicFramePr>
        <p:xfrm>
          <a:off x="1101012" y="1392734"/>
          <a:ext cx="9659934" cy="290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B9391AE-FCB0-5E5A-12DE-6803B04B342A}"/>
              </a:ext>
            </a:extLst>
          </p:cNvPr>
          <p:cNvSpPr/>
          <p:nvPr/>
        </p:nvSpPr>
        <p:spPr>
          <a:xfrm>
            <a:off x="5124063" y="4243295"/>
            <a:ext cx="2585258" cy="1221971"/>
          </a:xfrm>
          <a:prstGeom prst="ellipse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Self Study is due to APAP by August 15th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FC730B-41EA-645D-3213-6E7854FE382F}"/>
              </a:ext>
            </a:extLst>
          </p:cNvPr>
          <p:cNvSpPr/>
          <p:nvPr/>
        </p:nvSpPr>
        <p:spPr>
          <a:xfrm>
            <a:off x="2216568" y="4278946"/>
            <a:ext cx="2585258" cy="1221971"/>
          </a:xfrm>
          <a:prstGeom prst="ellipse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Submit Names of Internal Reviewers Spring Semester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8E62FF-622F-58EC-4D62-A659146B8EC1}"/>
              </a:ext>
            </a:extLst>
          </p:cNvPr>
          <p:cNvSpPr/>
          <p:nvPr/>
        </p:nvSpPr>
        <p:spPr>
          <a:xfrm>
            <a:off x="7966871" y="4243295"/>
            <a:ext cx="2585258" cy="1221971"/>
          </a:xfrm>
          <a:prstGeom prst="ellipse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Internal Review by End of Fall Semester</a:t>
            </a:r>
          </a:p>
        </p:txBody>
      </p:sp>
    </p:spTree>
    <p:extLst>
      <p:ext uri="{BB962C8B-B14F-4D97-AF65-F5344CB8AC3E}">
        <p14:creationId xmlns:p14="http://schemas.microsoft.com/office/powerpoint/2010/main" val="177428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03" y="429294"/>
            <a:ext cx="10629281" cy="181927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520E24"/>
                </a:solidFill>
              </a:rPr>
              <a:t>Timeline for Program/Center/Institute Review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54BFB4-E460-4748-80D6-7D0A27D3B7DF}"/>
              </a:ext>
            </a:extLst>
          </p:cNvPr>
          <p:cNvSpPr/>
          <p:nvPr/>
        </p:nvSpPr>
        <p:spPr>
          <a:xfrm>
            <a:off x="641684" y="2695074"/>
            <a:ext cx="11534274" cy="3320715"/>
          </a:xfrm>
          <a:prstGeom prst="rect">
            <a:avLst/>
          </a:prstGeom>
          <a:solidFill>
            <a:srgbClr val="520E24"/>
          </a:solidFill>
          <a:ln>
            <a:solidFill>
              <a:srgbClr val="520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200" b="0" i="0" u="none" strike="noStrike" baseline="0" dirty="0">
                <a:solidFill>
                  <a:schemeClr val="bg1"/>
                </a:solidFill>
                <a:latin typeface="Avenir Next" panose="020B0503020202020204"/>
              </a:rPr>
              <a:t>Submit Reviewers Names to APAP:  May 15 	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solidFill>
                  <a:schemeClr val="bg1"/>
                </a:solidFill>
                <a:latin typeface="Avenir Next" panose="020B0503020202020204"/>
              </a:rPr>
              <a:t>Submit Self-Study Report to APAP:  August 15 	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solidFill>
                  <a:schemeClr val="bg1"/>
                </a:solidFill>
                <a:latin typeface="Avenir Next" panose="020B0503020202020204"/>
              </a:rPr>
              <a:t>Submit Self-Study Report to Reviewers: Septe</a:t>
            </a:r>
            <a:r>
              <a:rPr lang="en-US" sz="2200" dirty="0">
                <a:solidFill>
                  <a:schemeClr val="bg1"/>
                </a:solidFill>
                <a:latin typeface="Avenir Next" panose="020B0503020202020204"/>
              </a:rPr>
              <a:t>mber</a:t>
            </a:r>
            <a:r>
              <a:rPr lang="en-US" sz="2200" b="0" i="0" u="none" strike="noStrike" baseline="0" dirty="0">
                <a:solidFill>
                  <a:schemeClr val="bg1"/>
                </a:solidFill>
                <a:latin typeface="Avenir Next" panose="020B0503020202020204"/>
              </a:rPr>
              <a:t> 	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solidFill>
                  <a:schemeClr val="bg1"/>
                </a:solidFill>
                <a:latin typeface="Avenir Next" panose="020B0503020202020204"/>
              </a:rPr>
              <a:t>Schedule Meetings: Septe</a:t>
            </a:r>
            <a:r>
              <a:rPr lang="en-US" sz="2200" dirty="0">
                <a:solidFill>
                  <a:schemeClr val="bg1"/>
                </a:solidFill>
                <a:latin typeface="Avenir Next" panose="020B0503020202020204"/>
              </a:rPr>
              <a:t>mber </a:t>
            </a:r>
            <a:r>
              <a:rPr lang="en-US" sz="2200" b="0" i="0" u="none" strike="noStrike" baseline="0" dirty="0">
                <a:solidFill>
                  <a:schemeClr val="bg1"/>
                </a:solidFill>
                <a:latin typeface="Avenir Next" panose="020B0503020202020204"/>
              </a:rPr>
              <a:t>- November	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solidFill>
                  <a:schemeClr val="bg1"/>
                </a:solidFill>
                <a:latin typeface="Avenir Next" panose="020B0503020202020204"/>
              </a:rPr>
              <a:t>Reviewer’s Report Due: First week of December 	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solidFill>
                  <a:schemeClr val="bg1"/>
                </a:solidFill>
                <a:latin typeface="Avenir Next" panose="020B0503020202020204"/>
              </a:rPr>
              <a:t>Meeting to discuss Results: December - February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latin typeface="Avenir Next" panose="020B0503020202020204"/>
              </a:rPr>
              <a:t>Dean’s Report Due: February</a:t>
            </a:r>
            <a:r>
              <a:rPr lang="en-US" sz="2200" b="0" i="0" u="none" strike="noStrike" baseline="0" dirty="0">
                <a:solidFill>
                  <a:schemeClr val="bg1"/>
                </a:solidFill>
                <a:latin typeface="Avenir Next" panose="020B0503020202020204"/>
              </a:rPr>
              <a:t>	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solidFill>
                  <a:schemeClr val="bg1"/>
                </a:solidFill>
                <a:latin typeface="Avenir Next" panose="020B0503020202020204"/>
              </a:rPr>
              <a:t>APAP Office compiles all review reports and submit to System’s Office: Summer</a:t>
            </a:r>
            <a:endParaRPr lang="en-US" sz="2200" dirty="0">
              <a:solidFill>
                <a:schemeClr val="bg1"/>
              </a:solidFill>
              <a:latin typeface="Avenir Next" panose="020B05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558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4F28D-0650-6D16-A967-16C987F35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F70C58-D785-C28F-1C08-1FC7F3FB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5"/>
            <a:ext cx="10629281" cy="181927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Selection of Reviewers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D514FC-7738-384D-A3AD-66A0CD5445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62720" y="1974119"/>
            <a:ext cx="9630213" cy="4358948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520E24"/>
                </a:solidFill>
              </a:rPr>
              <a:t>Programs/Centers/Institutes submit nominations of internal reviewers to the APAP office. The nominations are approved by </a:t>
            </a:r>
            <a:r>
              <a:rPr lang="en-US" sz="2400">
                <a:solidFill>
                  <a:srgbClr val="520E24"/>
                </a:solidFill>
              </a:rPr>
              <a:t>Faculty Senate (UG programs) </a:t>
            </a:r>
            <a:r>
              <a:rPr lang="en-US" sz="2400" dirty="0">
                <a:solidFill>
                  <a:srgbClr val="520E24"/>
                </a:solidFill>
              </a:rPr>
              <a:t>and Graduate Council (Program Review Committee).</a:t>
            </a:r>
          </a:p>
          <a:p>
            <a:r>
              <a:rPr lang="en-US" sz="2400" dirty="0">
                <a:solidFill>
                  <a:srgbClr val="520E24"/>
                </a:solidFill>
              </a:rPr>
              <a:t>Please discuss with the APAP office if you think you might need more than one external reviewer. </a:t>
            </a:r>
          </a:p>
          <a:p>
            <a:r>
              <a:rPr lang="en-US" sz="2400" dirty="0">
                <a:solidFill>
                  <a:srgbClr val="520E24"/>
                </a:solidFill>
              </a:rPr>
              <a:t>According to the State Officials and Employees Ethics Act (5 ILCS 430/), units must avoid nominating reviewers with potential bias or conflicts of interest with the program or its faculty. </a:t>
            </a:r>
          </a:p>
          <a:p>
            <a:r>
              <a:rPr lang="en-US" sz="2400" dirty="0">
                <a:solidFill>
                  <a:srgbClr val="520E24"/>
                </a:solidFill>
              </a:rPr>
              <a:t>Reviewers should not be current or former collaborators, colleagues, mentors, and students, faculty and staff of unit or past reviewers of the unit. </a:t>
            </a:r>
          </a:p>
          <a:p>
            <a:r>
              <a:rPr lang="en-US" sz="2400" dirty="0">
                <a:solidFill>
                  <a:srgbClr val="520E24"/>
                </a:solidFill>
              </a:rPr>
              <a:t>If you have any questions about possible conflicts of interest, contact the APAP (453-7653).</a:t>
            </a:r>
          </a:p>
        </p:txBody>
      </p:sp>
    </p:spTree>
    <p:extLst>
      <p:ext uri="{BB962C8B-B14F-4D97-AF65-F5344CB8AC3E}">
        <p14:creationId xmlns:p14="http://schemas.microsoft.com/office/powerpoint/2010/main" val="421219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2854CF-5343-450F-BC00-734A68DC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Writing the Self-Study: Program Review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82EFE01-07F3-FD2A-5AAA-379788CBC4F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329766958"/>
              </p:ext>
            </p:extLst>
          </p:nvPr>
        </p:nvGraphicFramePr>
        <p:xfrm>
          <a:off x="6969511" y="1913600"/>
          <a:ext cx="4949617" cy="406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4BDDD8E-1F66-7597-5336-D69D9CCB45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6541" y="1913600"/>
            <a:ext cx="5269391" cy="39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4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48F26-068F-4307-B815-B300FBA21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EB5DC3-7E8A-3894-DBB6-C411C624A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5"/>
            <a:ext cx="10629281" cy="1704744"/>
          </a:xfrm>
        </p:spPr>
        <p:txBody>
          <a:bodyPr/>
          <a:lstStyle/>
          <a:p>
            <a:pPr algn="ctr"/>
            <a:r>
              <a:rPr lang="en-US" dirty="0"/>
              <a:t>Writing the Self-Study: Program 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8AF04A-BEB9-12E1-6701-CB0BE877DB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7120" y="2009163"/>
            <a:ext cx="10629280" cy="4324525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480"/>
              </a:spcBef>
              <a:buNone/>
            </a:pPr>
            <a:r>
              <a:rPr lang="en-US" u="sng" dirty="0"/>
              <a:t>Online/Off-Campus Programs</a:t>
            </a:r>
          </a:p>
          <a:p>
            <a:pPr marL="0" indent="0">
              <a:spcBef>
                <a:spcPts val="480"/>
              </a:spcBef>
              <a:buNone/>
            </a:pPr>
            <a:br>
              <a:rPr lang="en-US" dirty="0"/>
            </a:br>
            <a:r>
              <a:rPr lang="en-US" sz="2600" dirty="0"/>
              <a:t>Optional section for programs that have degree programs offered online and/or off-campus. At a minimum, address the following questions:</a:t>
            </a:r>
            <a:br>
              <a:rPr lang="en-US" sz="2600" dirty="0"/>
            </a:br>
            <a:endParaRPr lang="en-US" sz="2600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student learning outcomes the same across modalities (online/off-campus)? Does the assessment process include evaluation of data and continuous improvement plans for all modalities?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NTT faculty teach in the online and/or off-campus program, what is the process for determining faculty qualifications?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student advisement for online/off-campus students adequate?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resources are available to online/off-campus students?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are laboratory components offered (if applicable)? Are similar laboratory experiences, facilities, and classrooms provided to online and off-campus students?</a:t>
            </a:r>
          </a:p>
          <a:p>
            <a:pPr>
              <a:spcBef>
                <a:spcPts val="480"/>
              </a:spcBef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229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27CE6-0D09-424A-A6C6-43C8E6FD4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19" y="365125"/>
            <a:ext cx="10629281" cy="181927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520E24"/>
                </a:solidFill>
              </a:rPr>
              <a:t>Writing the Self-Study: Program 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92897D-351F-46FC-A67E-80FEDCE407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62720" y="1974119"/>
            <a:ext cx="9630213" cy="4358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520E24"/>
                </a:solidFill>
              </a:rPr>
              <a:t>Summary</a:t>
            </a:r>
            <a:br>
              <a:rPr lang="en-US" sz="2400" b="1" u="sng" dirty="0">
                <a:solidFill>
                  <a:srgbClr val="520E24"/>
                </a:solidFill>
              </a:rPr>
            </a:br>
            <a:endParaRPr lang="en-US" sz="2400" b="1" u="sng" dirty="0">
              <a:solidFill>
                <a:srgbClr val="520E24"/>
              </a:solidFill>
            </a:endParaRPr>
          </a:p>
          <a:p>
            <a:r>
              <a:rPr lang="en-US" sz="2400" dirty="0">
                <a:solidFill>
                  <a:srgbClr val="520E24"/>
                </a:solidFill>
              </a:rPr>
              <a:t>Describe the program’s plan for future growth and improvement in the next eight years.</a:t>
            </a:r>
          </a:p>
          <a:p>
            <a:pPr lvl="1"/>
            <a:r>
              <a:rPr lang="en-US" dirty="0">
                <a:solidFill>
                  <a:srgbClr val="520E24"/>
                </a:solidFill>
              </a:rPr>
              <a:t>Curricular, research, facilities, faculty recruitment and development, student recruitment and retention, diversity goals. </a:t>
            </a:r>
            <a:br>
              <a:rPr lang="en-US" dirty="0">
                <a:solidFill>
                  <a:srgbClr val="520E24"/>
                </a:solidFill>
              </a:rPr>
            </a:br>
            <a:endParaRPr lang="en-US" dirty="0">
              <a:solidFill>
                <a:srgbClr val="520E24"/>
              </a:solidFill>
            </a:endParaRPr>
          </a:p>
          <a:p>
            <a:r>
              <a:rPr lang="en-US" sz="2400" dirty="0">
                <a:solidFill>
                  <a:srgbClr val="520E24"/>
                </a:solidFill>
              </a:rPr>
              <a:t>What opportunities exist to extend and build on the present strengths? What are the major obstacles?</a:t>
            </a:r>
          </a:p>
        </p:txBody>
      </p:sp>
    </p:spTree>
    <p:extLst>
      <p:ext uri="{BB962C8B-B14F-4D97-AF65-F5344CB8AC3E}">
        <p14:creationId xmlns:p14="http://schemas.microsoft.com/office/powerpoint/2010/main" val="4044707034"/>
      </p:ext>
    </p:extLst>
  </p:cSld>
  <p:clrMapOvr>
    <a:masterClrMapping/>
  </p:clrMapOvr>
</p:sld>
</file>

<file path=ppt/theme/theme1.xml><?xml version="1.0" encoding="utf-8"?>
<a:theme xmlns:a="http://schemas.openxmlformats.org/drawingml/2006/main" name="Beginning / End Fram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ft Column -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ight Column -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ogo &amp; Icons - Foo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ogo Wordmark &amp; Icons - Foo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f6b7dc-89f0-44cc-973a-2adc3a674e0a">
      <Terms xmlns="http://schemas.microsoft.com/office/infopath/2007/PartnerControls"/>
    </lcf76f155ced4ddcb4097134ff3c332f>
    <TaxCatchAll xmlns="be7a382b-6732-4343-a200-f2cc99ccb360" xsi:nil="true"/>
    <SharedWithUsers xmlns="be7a382b-6732-4343-a200-f2cc99ccb360">
      <UserInfo>
        <DisplayName>Arseneau, Naomi E</DisplayName>
        <AccountId>15</AccountId>
        <AccountType/>
      </UserInfo>
      <UserInfo>
        <DisplayName>Bennett, Taylor M</DisplayName>
        <AccountId>12</AccountId>
        <AccountType/>
      </UserInfo>
      <UserInfo>
        <DisplayName>Wallin, Valerie B</DisplayName>
        <AccountId>14</AccountId>
        <AccountType/>
      </UserInfo>
      <UserInfo>
        <DisplayName>Murphy, Layla A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09EE51D607534FA0CC186C91D1605E" ma:contentTypeVersion="11" ma:contentTypeDescription="Create a new document." ma:contentTypeScope="" ma:versionID="fc31d0c28ce3cf7151a1782c7498b7e4">
  <xsd:schema xmlns:xsd="http://www.w3.org/2001/XMLSchema" xmlns:xs="http://www.w3.org/2001/XMLSchema" xmlns:p="http://schemas.microsoft.com/office/2006/metadata/properties" xmlns:ns2="eaf6b7dc-89f0-44cc-973a-2adc3a674e0a" xmlns:ns3="be7a382b-6732-4343-a200-f2cc99ccb360" targetNamespace="http://schemas.microsoft.com/office/2006/metadata/properties" ma:root="true" ma:fieldsID="cb6a0a8b59ed7f8447002ced1c869619" ns2:_="" ns3:_="">
    <xsd:import namespace="eaf6b7dc-89f0-44cc-973a-2adc3a674e0a"/>
    <xsd:import namespace="be7a382b-6732-4343-a200-f2cc99ccb36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6b7dc-89f0-44cc-973a-2adc3a674e0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69dbff2c-f189-4f81-9588-5afcd7e803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a382b-6732-4343-a200-f2cc99ccb36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d538df8-44dc-4a95-b141-e0c47505556b}" ma:internalName="TaxCatchAll" ma:showField="CatchAllData" ma:web="be7a382b-6732-4343-a200-f2cc99ccb3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BA3D1B-5441-4632-9212-0C287FBC84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8C57F3-A5D8-4D4F-9121-A826C5DB7A2C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be7a382b-6732-4343-a200-f2cc99ccb360"/>
    <ds:schemaRef ds:uri="eaf6b7dc-89f0-44cc-973a-2adc3a674e0a"/>
  </ds:schemaRefs>
</ds:datastoreItem>
</file>

<file path=customXml/itemProps3.xml><?xml version="1.0" encoding="utf-8"?>
<ds:datastoreItem xmlns:ds="http://schemas.openxmlformats.org/officeDocument/2006/customXml" ds:itemID="{573A4ED2-1CF5-428A-AC0A-A35B8E636903}">
  <ds:schemaRefs>
    <ds:schemaRef ds:uri="be7a382b-6732-4343-a200-f2cc99ccb360"/>
    <ds:schemaRef ds:uri="eaf6b7dc-89f0-44cc-973a-2adc3a674e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4484</TotalTime>
  <Words>1285</Words>
  <Application>Microsoft Office PowerPoint</Application>
  <PresentationFormat>Widescreen</PresentationFormat>
  <Paragraphs>148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Avenir Next Medium</vt:lpstr>
      <vt:lpstr>Arial</vt:lpstr>
      <vt:lpstr>Calibri</vt:lpstr>
      <vt:lpstr>Univers Condensed Light</vt:lpstr>
      <vt:lpstr>Wingdings</vt:lpstr>
      <vt:lpstr>Avenir Next</vt:lpstr>
      <vt:lpstr>Univers Condensed</vt:lpstr>
      <vt:lpstr>Symbol</vt:lpstr>
      <vt:lpstr>Beginning / End Frames</vt:lpstr>
      <vt:lpstr>Section Titles</vt:lpstr>
      <vt:lpstr>Left Column - Content</vt:lpstr>
      <vt:lpstr>Right Column - Content</vt:lpstr>
      <vt:lpstr>Logo &amp; Icons - Footer</vt:lpstr>
      <vt:lpstr>Logo Wordmark &amp; Icons - Footer</vt:lpstr>
      <vt:lpstr>PowerPoint Presentation</vt:lpstr>
      <vt:lpstr>Overview</vt:lpstr>
      <vt:lpstr>IBHE Requirement for a Review</vt:lpstr>
      <vt:lpstr>Overview of Process</vt:lpstr>
      <vt:lpstr>Timeline for Program/Center/Institute Review</vt:lpstr>
      <vt:lpstr>Selection of Reviewers</vt:lpstr>
      <vt:lpstr>Writing the Self-Study: Program Review</vt:lpstr>
      <vt:lpstr>Writing the Self-Study: Program Review</vt:lpstr>
      <vt:lpstr>Writing the Self-Study: Program Review</vt:lpstr>
      <vt:lpstr>Writing the Self-Study: Center/Institute Review</vt:lpstr>
      <vt:lpstr>Site Visit Itinerary</vt:lpstr>
      <vt:lpstr>Site Visit</vt:lpstr>
      <vt:lpstr>Reviewers’ Report: Programs</vt:lpstr>
      <vt:lpstr>Reviewers’ Report: Centers/Institutes</vt:lpstr>
      <vt:lpstr>Third-Year Program Progress Report</vt:lpstr>
      <vt:lpstr>Program Review Report (IBHE Requirements)</vt:lpstr>
      <vt:lpstr>Final Campus Report</vt:lpstr>
      <vt:lpstr>Online Resources – APAP Website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Halfacre, Eric M</dc:creator>
  <cp:lastModifiedBy>Dunston, Julie K</cp:lastModifiedBy>
  <cp:revision>58</cp:revision>
  <dcterms:created xsi:type="dcterms:W3CDTF">2022-11-17T17:14:45Z</dcterms:created>
  <dcterms:modified xsi:type="dcterms:W3CDTF">2024-10-08T23:10:44Z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0x010100C509EE51D607534FA0CC186C91D1605E</vt:lpwstr>
  </property>
  <property fmtid="{D5CDD505-2E9C-101B-9397-08002B2CF9AE}" pid="3" name="MediaServiceImageTags">
    <vt:lpwstr/>
  </property>
</Properties>
</file>