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  <p:sldMasterId id="2147483724" r:id="rId5"/>
    <p:sldMasterId id="2147483660" r:id="rId6"/>
    <p:sldMasterId id="2147483684" r:id="rId7"/>
    <p:sldMasterId id="2147483703" r:id="rId8"/>
    <p:sldMasterId id="2147483710" r:id="rId9"/>
  </p:sldMasterIdLst>
  <p:notesMasterIdLst>
    <p:notesMasterId r:id="rId15"/>
  </p:notesMasterIdLst>
  <p:sldIdLst>
    <p:sldId id="256" r:id="rId10"/>
    <p:sldId id="331" r:id="rId11"/>
    <p:sldId id="348" r:id="rId12"/>
    <p:sldId id="349" r:id="rId13"/>
    <p:sldId id="350" r:id="rId14"/>
  </p:sldIdLst>
  <p:sldSz cx="12192000" cy="6858000"/>
  <p:notesSz cx="6858000" cy="9144000"/>
  <p:embeddedFontLst>
    <p:embeddedFont>
      <p:font typeface="Univers Condensed" panose="020B0506020202050204" pitchFamily="34" charset="0"/>
      <p:regular r:id="rId16"/>
      <p:bold r:id="rId17"/>
      <p:italic r:id="rId18"/>
      <p:boldItalic r:id="rId19"/>
    </p:embeddedFont>
    <p:embeddedFont>
      <p:font typeface="Univers Condensed Light" panose="020B0306020202040204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AC1"/>
    <a:srgbClr val="520E24"/>
    <a:srgbClr val="A40052"/>
    <a:srgbClr val="F1B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00DA-F8F7-4F94-98C0-07514F79C7BC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30A03-5B2F-4289-9B43-B5F7ADCA2F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NACADA: The Global Community for Academic Advising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30A03-5B2F-4289-9B43-B5F7ADCA2F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7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170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EF3569-423C-3835-4875-7358DC3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A6812-9ED1-0064-9427-323FC19D2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043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6DB6DE-49D3-CB1F-22F2-673D006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F975D55-CCA6-F9F3-EF44-3F06C60C83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652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4035538-18A6-C5D0-BE79-2491A566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816DF71-43AA-3F53-B798-FEF7145D4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00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Success Engagement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29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Success Engagement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2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Success Engagement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90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I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670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I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688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I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97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Partnership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77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196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Partnership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923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Partnership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297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Innova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050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Innovation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11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Innovation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094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969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68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708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5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EF3569-423C-3835-4875-7358DC3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A6812-9ED1-0064-9427-323FC19D2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109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Logo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161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6DB6DE-49D3-CB1F-22F2-673D006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F975D55-CCA6-F9F3-EF44-3F06C60C83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422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4035538-18A6-C5D0-BE79-2491A566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816DF71-43AA-3F53-B798-FEF7145D4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929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018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All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EF3569-423C-3835-4875-7358DC3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A6812-9ED1-0064-9427-323FC19D2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All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6DB6DE-49D3-CB1F-22F2-673D006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F975D55-CCA6-F9F3-EF44-3F06C60C83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117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All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4035538-18A6-C5D0-BE79-2491A566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816DF71-43AA-3F53-B798-FEF7145D4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722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tudent Succes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A76AAC-410A-7878-25D0-303DB969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49AB141-7A2F-D908-34C0-4C10F5FA92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775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tudent Succes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DDE721-A59F-50FB-321B-40F8A1A5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4FBC788-F40B-383F-72E9-965B9CB473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7402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tudent Succes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2DF21-270E-230A-E1A3-2B1C7345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0904567-E45D-80AE-8816-35907D16AD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454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DEI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FC80F6-61E3-D5B0-45E7-AFB14697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004D367-41C4-63A9-773C-C688754FAC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17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247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DEI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5C2245-898B-0550-BDBB-9FF94343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E69D069-5A25-1065-9596-C7C344BB50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986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DEI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D17B8B-DF7D-DB23-B3FC-26A413F2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219E6F6-612B-B31D-7A38-6B6F5E2D8F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59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Branding Partnership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EB5E17-D42B-64F5-E5D5-597584FC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3C20C28-05BF-75CB-8FE6-DF9DAD09AA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750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Branding Partnership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FE7FD4-F192-B8DE-4EF0-0B74CBE9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50C9B64-9F8C-7A3B-53B4-98D61D993C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67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Branding Partnership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5F3C80-CF34-A3D6-616C-8C0289C3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D6308A0-FC51-C966-DEA2-DDA7560477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486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Research Innova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A7F42B-AA6B-E88F-C19D-402840F5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A4842E4-69C4-0F99-1364-619D21C83D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907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Research Innovation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BAC5FC-DFE0-BE3B-59ED-246F3D39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0A94923-F719-028C-20E6-0A30507FC8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9659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Research Innovation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D1A07F-3BE6-6E47-A6D4-F846AEFE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D532F6A8-2C1B-ACB7-E340-60FF2C7CA6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327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ustainability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BCB34B-D203-6528-1143-F17E8CD0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ADFBC81-0EA3-1FDC-2AA9-AE98229D10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1681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ustainability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A2B866-A79D-8697-F01E-36E6AA9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DF95F98-D7AB-6EC3-A1FE-AF2391D570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624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681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ustainability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5C5ACA-D291-4612-8DA9-275C7140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890533E-64A7-44EA-5783-934A3E93D2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68337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270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078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All Icon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7249D-7AB4-E4D3-CEF7-AB08C21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00815-3379-9731-CC8E-2DB8B962DD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030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All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7D6B-4EA1-D5D1-A945-D78BD0F2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5502A04-1344-E153-5318-4CA0C8C55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940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All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556A-C1C9-ACBB-D82B-A80C9E89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519A898-EB8E-06F0-249F-DF4BABB1D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484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Student Succes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9A18-DCC3-8EE4-B482-0491E695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09D7585-93CC-D778-E638-D9E77EFDE7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2459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Student Succes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AD6B-96C2-305F-1DD4-11A54084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027641E-9F31-2D98-F498-D41DF02DF5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0612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Student Succes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33B3-A92C-3647-1B74-58CD5950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96ACFBA-6674-0962-839A-1B5CEF1A39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322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DEI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DC3673-B708-0718-6E3F-2BD43C74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DAF6DB-2BE6-E1C8-0625-AB698C4384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72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039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DEI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152D-D941-E650-9BB6-97070A3D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D0D5D73-C1FE-581E-6B16-5367242531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2319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DEI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C66D-C363-80F9-FEF2-C29CFEBB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1077A92-D9A0-8834-8E69-6F76382827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973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Branding Partnership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7F9B-A0C5-DBA2-11E1-A358FA96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F00A440-D426-EC34-4231-D4B719F3EE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1360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Branding Partnership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B7B7-5A30-8C2D-9F67-F32D1E88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76FE933-2685-3890-C278-3A42306015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559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Branding Partnership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C2AC-47BA-E135-3AB9-E79FBB5F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EF9EA48-1221-3D6A-37F9-0EC7CEE842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09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Research Innova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1476-2DAD-5B33-4E07-4B0DBF31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2C01F16-08A0-563C-AA5F-FFF6545572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949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Research Innovation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4E36-EFB3-5ADA-EC1D-90AF6140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E190FC0-0C6B-C0A9-DD2C-23443F038F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7856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Research Innovation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1A18-512B-06CE-D43D-4098B05E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93F878-D29C-A72A-D0F2-B3B5117C76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315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Sustainability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60A6-5DFD-AC05-53C7-B1F25372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10B34AA-13D6-CBFB-4F1B-5CFBF0CF6D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6029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Sustainability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EE63EC-6224-DBBD-B117-F9774779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3F90BB9-716D-F2DD-752F-CE273A08A2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76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tical Logo Imagine -&gt; Im I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8335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Sustainability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4AEF-3842-C699-D919-C97816F5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D3DD995-3369-A445-8AAB-0FF3092FDF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7031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92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EF3569-423C-3835-4875-7358DC3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A6812-9ED1-0064-9427-323FC19D2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504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6DB6DE-49D3-CB1F-22F2-673D006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F975D55-CCA6-F9F3-EF44-3F06C60C83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7611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4035538-18A6-C5D0-BE79-2491A566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816DF71-43AA-3F53-B798-FEF7145D4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514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1134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Logo - Right Icon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3A39-EABA-15E3-27BF-6B2A3B4F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84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0C3E3-7BE5-7389-A3F9-99208C912D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89471"/>
            <a:ext cx="10518058" cy="4395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460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Logo - Right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1983-9DF0-4AE3-B5C4-6A9AA795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8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CC4A7D6-BBBB-D6D6-BD88-F87155767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89471"/>
            <a:ext cx="10508226" cy="43954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4056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Logo - Right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C426-2C28-9230-4AC4-4F8CBD02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843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98BED59-DEA3-F009-686A-263961DBA2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89471"/>
            <a:ext cx="10518058" cy="43954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399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Logo - Left Icon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96A8-EA8F-FEEE-9EA0-FD5309AC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84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E8BE44D-D13F-C2A5-5638-93F682F838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89471"/>
            <a:ext cx="10518058" cy="4395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98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Imagine -&gt; Im In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6843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Logo - Left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28EF-3789-F951-0D86-D808186F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96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1A9DE31-24C1-1FAF-0610-70CCE0F3A0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89471"/>
            <a:ext cx="10449232" cy="43954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34104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Logo - Left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EFEF-B85A-4A9D-E30C-272C700A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010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18A8D3-71D9-41EF-4BB4-ABD837EE49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89471"/>
            <a:ext cx="10419735" cy="43954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39641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21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EF3569-423C-3835-4875-7358DC3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A6812-9ED1-0064-9427-323FC19D2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90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6DB6DE-49D3-CB1F-22F2-673D006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F975D55-CCA6-F9F3-EF44-3F06C60C83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6211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4035538-18A6-C5D0-BE79-2491A566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816DF71-43AA-3F53-B798-FEF7145D4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5436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7762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ordmark &amp; Icon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35B2-2CEA-71A3-4130-75B35C17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01704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ordmark &amp;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C367-3566-551E-988E-40382EC3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EFB4AE9-604A-BEE4-4082-EE1E888C25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70063"/>
            <a:ext cx="10734675" cy="4502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628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ordmark &amp;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B25C-8A1A-131E-298E-91F0E782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D7FCC-A5E7-FFDB-5ECE-5611F02107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70063"/>
            <a:ext cx="10734675" cy="4502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301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Imagine -&gt; Im In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8687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443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2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image" Target="../media/image43.png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61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67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8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74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3" r:id="rId16"/>
    <p:sldLayoutId id="2147483744" r:id="rId17"/>
    <p:sldLayoutId id="2147483745" r:id="rId18"/>
    <p:sldLayoutId id="2147483746" r:id="rId19"/>
    <p:sldLayoutId id="214748374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1E17456-81F6-7D26-3786-2339EC4E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5"/>
            <a:ext cx="106292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6E2295-BC16-5761-E311-71E73D4F3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119" y="1825625"/>
            <a:ext cx="106292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3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748" r:id="rId19"/>
    <p:sldLayoutId id="214748374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B4259-D28B-6B7D-21B3-F4008D34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777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F751-8B2A-EC13-FC44-E4BCD9683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7777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997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50" r:id="rId19"/>
    <p:sldLayoutId id="2147483751" r:id="rId20"/>
    <p:sldLayoutId id="2147483752" r:id="rId21"/>
    <p:sldLayoutId id="2147483753" r:id="rId22"/>
    <p:sldLayoutId id="214748375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EF8F56F-A91F-D78E-8EF6-6CD10A7C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777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95A68F1-6473-A981-31E4-4C103271B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5961"/>
            <a:ext cx="97777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65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4" r:id="rId4"/>
    <p:sldLayoutId id="2147483705" r:id="rId5"/>
    <p:sldLayoutId id="2147483706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5F1F4-AB3B-423D-8771-0B4C3F3B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2EA0F-0FC9-3141-C864-7211C1AD0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73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26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5FFCD9-45F3-4931-097D-F8F610CC8774}"/>
              </a:ext>
            </a:extLst>
          </p:cNvPr>
          <p:cNvSpPr txBox="1"/>
          <p:nvPr/>
        </p:nvSpPr>
        <p:spPr>
          <a:xfrm>
            <a:off x="2338039" y="580750"/>
            <a:ext cx="7515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520E24"/>
                </a:solidFill>
                <a:latin typeface="Univers Condensed" panose="020B0506020202050204" pitchFamily="34" charset="0"/>
              </a:rPr>
              <a:t>Program Review</a:t>
            </a:r>
          </a:p>
          <a:p>
            <a:pPr algn="ctr"/>
            <a:r>
              <a:rPr lang="en-US" sz="2400" dirty="0">
                <a:solidFill>
                  <a:srgbClr val="520E24"/>
                </a:solidFill>
                <a:latin typeface="Univers Condensed" panose="020B0506020202050204" pitchFamily="34" charset="0"/>
              </a:rPr>
              <a:t>Sample Questions</a:t>
            </a:r>
            <a:endParaRPr lang="en-US" sz="2400" dirty="0">
              <a:latin typeface="Univers Condensed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F2822-1B7B-D349-EA20-10F605A6AB40}"/>
              </a:ext>
            </a:extLst>
          </p:cNvPr>
          <p:cNvSpPr txBox="1"/>
          <p:nvPr/>
        </p:nvSpPr>
        <p:spPr>
          <a:xfrm>
            <a:off x="1524465" y="5247538"/>
            <a:ext cx="914307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dirty="0">
                <a:latin typeface="Univers Condensed Light"/>
              </a:rPr>
              <a:t>Office of the Provost and Vice Chancellor for Academic Affairs</a:t>
            </a:r>
            <a:endParaRPr lang="en-US" sz="1800" dirty="0">
              <a:latin typeface="Univers Condensed 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7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08A76-35D8-298E-2C90-428098FE0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438AFD-75B9-6D9E-FCE5-194952FE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30835"/>
            <a:ext cx="10629281" cy="181927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Provost (or Designee)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BD99-A503-1F59-E00E-F59FC5A9BF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41869" y="2150110"/>
            <a:ext cx="5445141" cy="4352290"/>
          </a:xfrm>
        </p:spPr>
        <p:txBody>
          <a:bodyPr/>
          <a:lstStyle/>
          <a:p>
            <a:r>
              <a:rPr lang="en-US" dirty="0"/>
              <a:t>What is your view of the college’s role and the program in meeting the mission of SIUC?</a:t>
            </a:r>
          </a:p>
          <a:p>
            <a:r>
              <a:rPr lang="en-US" dirty="0"/>
              <a:t>What are the major challenges of the university and the program under review?</a:t>
            </a:r>
          </a:p>
          <a:p>
            <a:r>
              <a:rPr lang="en-US" dirty="0"/>
              <a:t>How is the university addressing these challenges?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75751B-2326-D4C5-3182-40BDAEF26FB8}"/>
              </a:ext>
            </a:extLst>
          </p:cNvPr>
          <p:cNvSpPr txBox="1">
            <a:spLocks/>
          </p:cNvSpPr>
          <p:nvPr/>
        </p:nvSpPr>
        <p:spPr>
          <a:xfrm>
            <a:off x="6489135" y="2150110"/>
            <a:ext cx="5445141" cy="4352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your view of the college’s role and the program in meeting the mission of SIUC?</a:t>
            </a:r>
          </a:p>
          <a:p>
            <a:r>
              <a:rPr lang="en-US" dirty="0"/>
              <a:t>What are the major challenges of the university and the program under review?</a:t>
            </a:r>
          </a:p>
          <a:p>
            <a:r>
              <a:rPr lang="en-US" dirty="0"/>
              <a:t>How is the university addressing these challenges?</a:t>
            </a:r>
          </a:p>
        </p:txBody>
      </p:sp>
    </p:spTree>
    <p:extLst>
      <p:ext uri="{BB962C8B-B14F-4D97-AF65-F5344CB8AC3E}">
        <p14:creationId xmlns:p14="http://schemas.microsoft.com/office/powerpoint/2010/main" val="345798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08A76-35D8-298E-2C90-428098FE0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438AFD-75B9-6D9E-FCE5-194952FE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30836"/>
            <a:ext cx="10629281" cy="112240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BD99-A503-1F59-E00E-F59FC5A9BF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6043" y="1741896"/>
            <a:ext cx="5590967" cy="435229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How does the program align with the college’s mission and strategic goals?</a:t>
            </a:r>
          </a:p>
          <a:p>
            <a:r>
              <a:rPr lang="en-US" sz="2600" dirty="0"/>
              <a:t>What is the process for establishing and revising program goals and objectives?</a:t>
            </a:r>
          </a:p>
          <a:p>
            <a:r>
              <a:rPr lang="en-US" sz="2600" dirty="0"/>
              <a:t>What are the program’s student learning outcomes? Explain the process of assessing SLOs to improve student learning.</a:t>
            </a:r>
          </a:p>
          <a:p>
            <a:r>
              <a:rPr lang="en-US" sz="2600" dirty="0"/>
              <a:t>What program changes have been made since the last program review? What changes are being planned?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75751B-2326-D4C5-3182-40BDAEF26FB8}"/>
              </a:ext>
            </a:extLst>
          </p:cNvPr>
          <p:cNvSpPr txBox="1">
            <a:spLocks/>
          </p:cNvSpPr>
          <p:nvPr/>
        </p:nvSpPr>
        <p:spPr>
          <a:xfrm>
            <a:off x="6489135" y="1741896"/>
            <a:ext cx="5445141" cy="43522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How does the program assist in preparing graduates for employment or continuing education?</a:t>
            </a:r>
          </a:p>
          <a:p>
            <a:r>
              <a:rPr lang="en-US" sz="2600" dirty="0"/>
              <a:t>What is a short-term improvement that would enhance the program? A long-term improvement?</a:t>
            </a:r>
          </a:p>
          <a:p>
            <a:r>
              <a:rPr lang="en-US" sz="2600" dirty="0"/>
              <a:t>How has the profession been involved in developing the program’s goals, objectives and curriculum? In evaluating assessment results and identifying opportunities for improvement?</a:t>
            </a:r>
          </a:p>
        </p:txBody>
      </p:sp>
    </p:spTree>
    <p:extLst>
      <p:ext uri="{BB962C8B-B14F-4D97-AF65-F5344CB8AC3E}">
        <p14:creationId xmlns:p14="http://schemas.microsoft.com/office/powerpoint/2010/main" val="410042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08A76-35D8-298E-2C90-428098FE0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438AFD-75B9-6D9E-FCE5-194952FE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30836"/>
            <a:ext cx="10629281" cy="112240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Dean/Associate Dean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BD99-A503-1F59-E00E-F59FC5A9BF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6043" y="1741896"/>
            <a:ext cx="5590967" cy="435229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How does the program align with the college’s mission and strategic goals?</a:t>
            </a:r>
          </a:p>
          <a:p>
            <a:r>
              <a:rPr lang="en-US" sz="2600" dirty="0"/>
              <a:t>What are the biggest challenges facing the program? What are the college’s plans for addressing these challenges?</a:t>
            </a:r>
          </a:p>
          <a:p>
            <a:r>
              <a:rPr lang="en-US" sz="2600" dirty="0"/>
              <a:t>What are the major challenges and opportunities for growth of the college? How does the program align with these?</a:t>
            </a:r>
          </a:p>
          <a:p>
            <a:r>
              <a:rPr lang="en-US" sz="2600" dirty="0"/>
              <a:t>Describe the student support services that are offered by the college.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75751B-2326-D4C5-3182-40BDAEF26FB8}"/>
              </a:ext>
            </a:extLst>
          </p:cNvPr>
          <p:cNvSpPr txBox="1">
            <a:spLocks/>
          </p:cNvSpPr>
          <p:nvPr/>
        </p:nvSpPr>
        <p:spPr>
          <a:xfrm>
            <a:off x="6489135" y="1741896"/>
            <a:ext cx="5445141" cy="4352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How does the college advisory board support its academic programs?</a:t>
            </a:r>
          </a:p>
          <a:p>
            <a:r>
              <a:rPr lang="en-US" sz="2600" dirty="0"/>
              <a:t>Please provide examples of how the college supports this program.</a:t>
            </a:r>
          </a:p>
          <a:p>
            <a:r>
              <a:rPr lang="en-US" sz="2600" dirty="0"/>
              <a:t>Can you provide an example of changes that have been made at the college level as a result of program assessment? Have these changes been successful?</a:t>
            </a:r>
          </a:p>
        </p:txBody>
      </p:sp>
    </p:spTree>
    <p:extLst>
      <p:ext uri="{BB962C8B-B14F-4D97-AF65-F5344CB8AC3E}">
        <p14:creationId xmlns:p14="http://schemas.microsoft.com/office/powerpoint/2010/main" val="26679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08A76-35D8-298E-2C90-428098FE0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438AFD-75B9-6D9E-FCE5-194952FE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30836"/>
            <a:ext cx="10629281" cy="112240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BD99-A503-1F59-E00E-F59FC5A9BF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6043" y="1741896"/>
            <a:ext cx="5590967" cy="4352290"/>
          </a:xfrm>
        </p:spPr>
        <p:txBody>
          <a:bodyPr>
            <a:normAutofit/>
          </a:bodyPr>
          <a:lstStyle/>
          <a:p>
            <a:r>
              <a:rPr lang="en-US" sz="2600" dirty="0"/>
              <a:t>What do you see as the major strengths and opportunities for your program?</a:t>
            </a:r>
          </a:p>
          <a:p>
            <a:r>
              <a:rPr lang="en-US" sz="2600" dirty="0"/>
              <a:t>Are there hands-on opportunities for learning; e.g. lab studios, internships, clinicals, research?</a:t>
            </a:r>
          </a:p>
          <a:p>
            <a:r>
              <a:rPr lang="en-US" sz="2600" dirty="0"/>
              <a:t>Describe student support at the program, college and university level? Is there other support that would benefit you that is not provided?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75751B-2326-D4C5-3182-40BDAEF26FB8}"/>
              </a:ext>
            </a:extLst>
          </p:cNvPr>
          <p:cNvSpPr txBox="1">
            <a:spLocks/>
          </p:cNvSpPr>
          <p:nvPr/>
        </p:nvSpPr>
        <p:spPr>
          <a:xfrm>
            <a:off x="6489135" y="1741896"/>
            <a:ext cx="5445141" cy="43522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What are opportunities for improvement in your program?</a:t>
            </a:r>
          </a:p>
          <a:p>
            <a:r>
              <a:rPr lang="en-US" sz="2600" dirty="0"/>
              <a:t>Are you involved in co-curricular activities or high impact practices? If yes, describe your experiences.</a:t>
            </a:r>
          </a:p>
          <a:p>
            <a:r>
              <a:rPr lang="en-US" sz="2600" dirty="0"/>
              <a:t>Have you been involved in any regional/state/national competitions or professional conferences?</a:t>
            </a:r>
          </a:p>
          <a:p>
            <a:r>
              <a:rPr lang="en-US" sz="2600" dirty="0"/>
              <a:t>In what ways does your program support student learning and success?</a:t>
            </a:r>
          </a:p>
        </p:txBody>
      </p:sp>
    </p:spTree>
    <p:extLst>
      <p:ext uri="{BB962C8B-B14F-4D97-AF65-F5344CB8AC3E}">
        <p14:creationId xmlns:p14="http://schemas.microsoft.com/office/powerpoint/2010/main" val="3861425130"/>
      </p:ext>
    </p:extLst>
  </p:cSld>
  <p:clrMapOvr>
    <a:masterClrMapping/>
  </p:clrMapOvr>
</p:sld>
</file>

<file path=ppt/theme/theme1.xml><?xml version="1.0" encoding="utf-8"?>
<a:theme xmlns:a="http://schemas.openxmlformats.org/drawingml/2006/main" name="Beginning / End Fram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ft Column -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ight Column -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ogo &amp; Icons - Foo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ogo Wordmark &amp; Icons - Foo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f6b7dc-89f0-44cc-973a-2adc3a674e0a">
      <Terms xmlns="http://schemas.microsoft.com/office/infopath/2007/PartnerControls"/>
    </lcf76f155ced4ddcb4097134ff3c332f>
    <TaxCatchAll xmlns="be7a382b-6732-4343-a200-f2cc99ccb360" xsi:nil="true"/>
    <SharedWithUsers xmlns="be7a382b-6732-4343-a200-f2cc99ccb360">
      <UserInfo>
        <DisplayName>Arseneau, Naomi E</DisplayName>
        <AccountId>15</AccountId>
        <AccountType/>
      </UserInfo>
      <UserInfo>
        <DisplayName>Bennett, Taylor M</DisplayName>
        <AccountId>12</AccountId>
        <AccountType/>
      </UserInfo>
      <UserInfo>
        <DisplayName>Wallin, Valerie B</DisplayName>
        <AccountId>14</AccountId>
        <AccountType/>
      </UserInfo>
      <UserInfo>
        <DisplayName>Murphy, Layla A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9EE51D607534FA0CC186C91D1605E" ma:contentTypeVersion="11" ma:contentTypeDescription="Create a new document." ma:contentTypeScope="" ma:versionID="fc31d0c28ce3cf7151a1782c7498b7e4">
  <xsd:schema xmlns:xsd="http://www.w3.org/2001/XMLSchema" xmlns:xs="http://www.w3.org/2001/XMLSchema" xmlns:p="http://schemas.microsoft.com/office/2006/metadata/properties" xmlns:ns2="eaf6b7dc-89f0-44cc-973a-2adc3a674e0a" xmlns:ns3="be7a382b-6732-4343-a200-f2cc99ccb360" targetNamespace="http://schemas.microsoft.com/office/2006/metadata/properties" ma:root="true" ma:fieldsID="cb6a0a8b59ed7f8447002ced1c869619" ns2:_="" ns3:_="">
    <xsd:import namespace="eaf6b7dc-89f0-44cc-973a-2adc3a674e0a"/>
    <xsd:import namespace="be7a382b-6732-4343-a200-f2cc99ccb36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6b7dc-89f0-44cc-973a-2adc3a674e0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9dbff2c-f189-4f81-9588-5afcd7e803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a382b-6732-4343-a200-f2cc99ccb36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d538df8-44dc-4a95-b141-e0c47505556b}" ma:internalName="TaxCatchAll" ma:showField="CatchAllData" ma:web="be7a382b-6732-4343-a200-f2cc99ccb3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8C57F3-A5D8-4D4F-9121-A826C5DB7A2C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be7a382b-6732-4343-a200-f2cc99ccb360"/>
    <ds:schemaRef ds:uri="eaf6b7dc-89f0-44cc-973a-2adc3a674e0a"/>
  </ds:schemaRefs>
</ds:datastoreItem>
</file>

<file path=customXml/itemProps2.xml><?xml version="1.0" encoding="utf-8"?>
<ds:datastoreItem xmlns:ds="http://schemas.openxmlformats.org/officeDocument/2006/customXml" ds:itemID="{DDBA3D1B-5441-4632-9212-0C287FBC8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3A4ED2-1CF5-428A-AC0A-A35B8E636903}">
  <ds:schemaRefs>
    <ds:schemaRef ds:uri="be7a382b-6732-4343-a200-f2cc99ccb360"/>
    <ds:schemaRef ds:uri="eaf6b7dc-89f0-44cc-973a-2adc3a674e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14143</TotalTime>
  <Words>461</Words>
  <Application>Microsoft Office PowerPoint</Application>
  <PresentationFormat>Widescreen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Calibri</vt:lpstr>
      <vt:lpstr>Univers Condensed Light</vt:lpstr>
      <vt:lpstr>Univers Condensed</vt:lpstr>
      <vt:lpstr>Avenir Next Medium</vt:lpstr>
      <vt:lpstr>Avenir Next</vt:lpstr>
      <vt:lpstr>Beginning / End Frames</vt:lpstr>
      <vt:lpstr>Section Titles</vt:lpstr>
      <vt:lpstr>Left Column - Content</vt:lpstr>
      <vt:lpstr>Right Column - Content</vt:lpstr>
      <vt:lpstr>Logo &amp; Icons - Footer</vt:lpstr>
      <vt:lpstr>Logo Wordmark &amp; Icons - Footer</vt:lpstr>
      <vt:lpstr>PowerPoint Presentation</vt:lpstr>
      <vt:lpstr>Provost (or Designee)</vt:lpstr>
      <vt:lpstr>Faculty</vt:lpstr>
      <vt:lpstr>Dean/Associate Dean</vt:lpstr>
      <vt:lpstr>Students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Halfacre, Eric M</dc:creator>
  <cp:lastModifiedBy>Dunston, Julie K</cp:lastModifiedBy>
  <cp:revision>56</cp:revision>
  <dcterms:created xsi:type="dcterms:W3CDTF">2022-11-17T17:14:45Z</dcterms:created>
  <dcterms:modified xsi:type="dcterms:W3CDTF">2024-10-07T19:03:43Z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0x010100C509EE51D607534FA0CC186C91D1605E</vt:lpwstr>
  </property>
  <property fmtid="{D5CDD505-2E9C-101B-9397-08002B2CF9AE}" pid="3" name="MediaServiceImageTags">
    <vt:lpwstr/>
  </property>
</Properties>
</file>