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45"/>
  </p:notesMasterIdLst>
  <p:sldIdLst>
    <p:sldId id="322" r:id="rId3"/>
    <p:sldId id="281" r:id="rId4"/>
    <p:sldId id="280" r:id="rId5"/>
    <p:sldId id="284" r:id="rId6"/>
    <p:sldId id="295" r:id="rId7"/>
    <p:sldId id="296" r:id="rId8"/>
    <p:sldId id="285" r:id="rId9"/>
    <p:sldId id="277" r:id="rId10"/>
    <p:sldId id="287" r:id="rId11"/>
    <p:sldId id="288" r:id="rId12"/>
    <p:sldId id="289" r:id="rId13"/>
    <p:sldId id="290" r:id="rId14"/>
    <p:sldId id="297" r:id="rId15"/>
    <p:sldId id="291" r:id="rId16"/>
    <p:sldId id="292" r:id="rId17"/>
    <p:sldId id="293" r:id="rId18"/>
    <p:sldId id="294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1" r:id="rId32"/>
    <p:sldId id="310" r:id="rId33"/>
    <p:sldId id="312" r:id="rId34"/>
    <p:sldId id="313" r:id="rId35"/>
    <p:sldId id="314" r:id="rId36"/>
    <p:sldId id="315" r:id="rId37"/>
    <p:sldId id="316" r:id="rId38"/>
    <p:sldId id="317" r:id="rId39"/>
    <p:sldId id="321" r:id="rId40"/>
    <p:sldId id="319" r:id="rId41"/>
    <p:sldId id="320" r:id="rId42"/>
    <p:sldId id="318" r:id="rId43"/>
    <p:sldId id="26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600FC-786A-495A-B8CB-0FC8CF6347C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B18DA-CEBB-401C-82EE-734E64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NACADA: The Global Community for Academic Advising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30A03-5B2F-4289-9B43-B5F7ADCA2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7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98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B5E17-D42B-64F5-E5D5-597584FC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3C20C28-05BF-75CB-8FE6-DF9DAD09AA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75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FE7FD4-F192-B8DE-4EF0-0B74CBE9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50C9B64-9F8C-7A3B-53B4-98D61D993C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95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5F3C80-CF34-A3D6-616C-8C0289C3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D6308A0-FC51-C966-DEA2-DDA7560477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28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A7F42B-AA6B-E88F-C19D-402840F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4842E4-69C4-0F99-1364-619D21C83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85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AC5FC-DFE0-BE3B-59ED-246F3D39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0A94923-F719-028C-20E6-0A30507FC8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03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1A07F-3BE6-6E47-A6D4-F846AEFE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532F6A8-2C1B-ACB7-E340-60FF2C7CA6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56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BCB34B-D203-6528-1143-F17E8CD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ADFBC81-0EA3-1FDC-2AA9-AE98229D10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59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2B866-A79D-8697-F01E-36E6AA9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DF95F98-D7AB-6EC3-A1FE-AF2391D570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46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C5ACA-D291-4612-8DA9-275C7140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890533E-64A7-44EA-5783-934A3E93D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3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53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23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06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8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62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3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536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tical Logo Imagine -&gt; Im I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595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Imagine -&gt; Im I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12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Imagine -&gt; Im I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81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74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A76AAC-410A-7878-25D0-303DB969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49AB141-7A2F-D908-34C0-4C10F5FA9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82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DDE721-A59F-50FB-321B-40F8A1A5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4FBC788-F40B-383F-72E9-965B9CB473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25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2DF21-270E-230A-E1A3-2B1C7345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0904567-E45D-80AE-8816-35907D16AD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FC80F6-61E3-D5B0-45E7-AFB14697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004D367-41C4-63A9-773C-C688754FAC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9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5C2245-898B-0550-BDBB-9FF94343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E69D069-5A25-1065-9596-C7C344BB50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2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D17B8B-DF7D-DB23-B3FC-26A413F2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219E6F6-612B-B31D-7A38-6B6F5E2D8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5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1E17456-81F6-7D26-3786-2339EC4E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6E2295-BC16-5761-E311-71E73D4F3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19" y="1825625"/>
            <a:ext cx="106292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4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7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vcaa.siu.edu/associate-academic-programs/tutorials.php" TargetMode="External"/><Relationship Id="rId2" Type="http://schemas.openxmlformats.org/officeDocument/2006/relationships/hyperlink" Target="https://itransfer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egistrar@siu.edu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FFCD9-45F3-4931-097D-F8F610CC8774}"/>
              </a:ext>
            </a:extLst>
          </p:cNvPr>
          <p:cNvSpPr txBox="1"/>
          <p:nvPr/>
        </p:nvSpPr>
        <p:spPr>
          <a:xfrm>
            <a:off x="2338039" y="802423"/>
            <a:ext cx="751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Program and Catalog Changes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F2822-1B7B-D349-EA20-10F605A6AB40}"/>
              </a:ext>
            </a:extLst>
          </p:cNvPr>
          <p:cNvSpPr txBox="1"/>
          <p:nvPr/>
        </p:nvSpPr>
        <p:spPr>
          <a:xfrm>
            <a:off x="1524465" y="5384698"/>
            <a:ext cx="914307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Office of the Provost and Vice Chancellor for Academic Affairs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77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175" y="413252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520E24"/>
                </a:solidFill>
              </a:rPr>
              <a:t>Catalog Forms Process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CE2E2-7FB2-4527-9EF0-9653F4D9701D}"/>
              </a:ext>
            </a:extLst>
          </p:cNvPr>
          <p:cNvGrpSpPr/>
          <p:nvPr/>
        </p:nvGrpSpPr>
        <p:grpSpPr>
          <a:xfrm>
            <a:off x="1303510" y="2039043"/>
            <a:ext cx="10531946" cy="3740207"/>
            <a:chOff x="1303510" y="2039043"/>
            <a:chExt cx="10531946" cy="3740207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8265BD3-0570-4699-924B-201602F44EE8}"/>
                </a:ext>
              </a:extLst>
            </p:cNvPr>
            <p:cNvSpPr/>
            <p:nvPr/>
          </p:nvSpPr>
          <p:spPr>
            <a:xfrm>
              <a:off x="1610368" y="2039043"/>
              <a:ext cx="9375457" cy="3740207"/>
            </a:xfrm>
            <a:prstGeom prst="rightArrow">
              <a:avLst/>
            </a:prstGeom>
            <a:solidFill>
              <a:srgbClr val="A4005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703B42-2B71-4C6A-AFD4-D32425819B6F}"/>
                </a:ext>
              </a:extLst>
            </p:cNvPr>
            <p:cNvSpPr/>
            <p:nvPr/>
          </p:nvSpPr>
          <p:spPr>
            <a:xfrm>
              <a:off x="1303510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Director Approval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A246D-2E2C-4211-86B2-CADC37641EED}"/>
                </a:ext>
              </a:extLst>
            </p:cNvPr>
            <p:cNvSpPr/>
            <p:nvPr/>
          </p:nvSpPr>
          <p:spPr>
            <a:xfrm>
              <a:off x="3065081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Curricular Committee Approval (if applicable)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96239B-55EE-46F3-BA16-8B3C71D995BD}"/>
                </a:ext>
              </a:extLst>
            </p:cNvPr>
            <p:cNvSpPr/>
            <p:nvPr/>
          </p:nvSpPr>
          <p:spPr>
            <a:xfrm>
              <a:off x="4852592" y="3161106"/>
              <a:ext cx="1586229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Dean Approval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14A25F-B45B-4AFF-A909-D30E270B15D3}"/>
                </a:ext>
              </a:extLst>
            </p:cNvPr>
            <p:cNvSpPr/>
            <p:nvPr/>
          </p:nvSpPr>
          <p:spPr>
            <a:xfrm>
              <a:off x="6755968" y="3161106"/>
              <a:ext cx="1556346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Graduate School (APAP office will obtain signature if needed)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1496D4-8AD2-4667-891C-77D51E8563D3}"/>
                </a:ext>
              </a:extLst>
            </p:cNvPr>
            <p:cNvSpPr/>
            <p:nvPr/>
          </p:nvSpPr>
          <p:spPr>
            <a:xfrm>
              <a:off x="8563192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APAP Approval (forms due by October 1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st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225A94-1614-43F9-BCBE-6BC7AAC90E98}"/>
                </a:ext>
              </a:extLst>
            </p:cNvPr>
            <p:cNvSpPr/>
            <p:nvPr/>
          </p:nvSpPr>
          <p:spPr>
            <a:xfrm>
              <a:off x="10324763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Registrar Approval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72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Program Description (Form 90A)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4940-D8D2-4924-91D2-6374F91BA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8505" y="1370679"/>
            <a:ext cx="10437895" cy="1308726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solidFill>
                  <a:srgbClr val="520E24"/>
                </a:solidFill>
              </a:rPr>
              <a:t>Specify catalog – Undergraduate or Graduate</a:t>
            </a:r>
          </a:p>
          <a:p>
            <a:r>
              <a:rPr lang="en-US" sz="3200" dirty="0">
                <a:solidFill>
                  <a:srgbClr val="520E24"/>
                </a:solidFill>
              </a:rPr>
              <a:t>Provide College Name and School/Department Name</a:t>
            </a:r>
          </a:p>
          <a:p>
            <a:r>
              <a:rPr lang="en-US" sz="3200" dirty="0">
                <a:solidFill>
                  <a:srgbClr val="520E24"/>
                </a:solidFill>
              </a:rPr>
              <a:t>Specify the degree to be edited</a:t>
            </a:r>
          </a:p>
          <a:p>
            <a:r>
              <a:rPr lang="en-US" sz="3200" dirty="0">
                <a:solidFill>
                  <a:srgbClr val="520E24"/>
                </a:solidFill>
              </a:rPr>
              <a:t>Provide the major/program to be edited</a:t>
            </a:r>
          </a:p>
          <a:p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1E145-3D93-40B1-B03E-D45D947F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55" y="2992495"/>
            <a:ext cx="9841516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2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Program Description (Form 90A)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4940-D8D2-4924-91D2-6374F91BA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8505" y="4815628"/>
            <a:ext cx="10437895" cy="130872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520E24"/>
                </a:solidFill>
                <a:cs typeface="Calibri" panose="020F0502020204030204" pitchFamily="34" charset="0"/>
              </a:rPr>
              <a:t>Supporting documents are required – Word or PDF files – and should thoroughly describe the requested changes.</a:t>
            </a:r>
          </a:p>
          <a:p>
            <a:r>
              <a:rPr lang="en-US" dirty="0">
                <a:solidFill>
                  <a:srgbClr val="520E24"/>
                </a:solidFill>
                <a:cs typeface="Calibri" panose="020F0502020204030204" pitchFamily="34" charset="0"/>
              </a:rPr>
              <a:t>Use the current catalog page and provide legible markup using Adobe editing tools or Word with tracked changes.  </a:t>
            </a:r>
          </a:p>
          <a:p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4EBD9-C0BD-4019-8054-A8B5815B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19" y="1698646"/>
            <a:ext cx="9418225" cy="27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9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Edits in Adobe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4940-D8D2-4924-91D2-6374F91BA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1295" y="1370679"/>
            <a:ext cx="10437895" cy="50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0E24"/>
                </a:solidFill>
                <a:cs typeface="Calibri" panose="020F0502020204030204" pitchFamily="34" charset="0"/>
              </a:rPr>
              <a:t>Download pages from catalog and edit using Adobe markup tools</a:t>
            </a:r>
          </a:p>
          <a:p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2" name="Picture 1" descr="90A LA_BA_CCJ MOD UCC credits and faculty listing - support doc.pdf - Adobe Acrobat Pro">
            <a:extLst>
              <a:ext uri="{FF2B5EF4-FFF2-40B4-BE49-F238E27FC236}">
                <a16:creationId xmlns:a16="http://schemas.microsoft.com/office/drawing/2014/main" id="{30D6CA8A-DF55-FBA6-7F14-C536AC932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8559" r="2086" b="5045"/>
          <a:stretch/>
        </p:blipFill>
        <p:spPr>
          <a:xfrm>
            <a:off x="2161868" y="1913862"/>
            <a:ext cx="8556750" cy="46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2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Edits in Word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4940-D8D2-4924-91D2-6374F91BA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1296" y="1391945"/>
            <a:ext cx="10437895" cy="50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0E24"/>
                </a:solidFill>
                <a:cs typeface="Calibri" panose="020F0502020204030204" pitchFamily="34" charset="0"/>
              </a:rPr>
              <a:t>Create a Word document and use track changes when editing</a:t>
            </a:r>
          </a:p>
          <a:p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10" name="Picture 9" descr="90A LA_BA_FLIT MOD include ESL - support doc - Word">
            <a:extLst>
              <a:ext uri="{FF2B5EF4-FFF2-40B4-BE49-F238E27FC236}">
                <a16:creationId xmlns:a16="http://schemas.microsoft.com/office/drawing/2014/main" id="{6F5A5A16-CC56-4E6A-8B9F-5273035AE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0720" r="1998" b="29009"/>
          <a:stretch/>
        </p:blipFill>
        <p:spPr>
          <a:xfrm>
            <a:off x="116666" y="2199089"/>
            <a:ext cx="12075334" cy="378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7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Signature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4940-D8D2-4924-91D2-6374F91BA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8830" y="6242548"/>
            <a:ext cx="10437895" cy="5006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20E24"/>
                </a:solidFill>
                <a:cs typeface="Calibri" panose="020F0502020204030204" pitchFamily="34" charset="0"/>
              </a:rPr>
              <a:t>Note: Electronic signatures of academic officer is required. Staff signatures will not be accepted</a:t>
            </a:r>
            <a:r>
              <a:rPr lang="en-US" dirty="0">
                <a:solidFill>
                  <a:srgbClr val="520E24"/>
                </a:solidFill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rgbClr val="520E2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3F66F-E510-4FAB-A9A2-A1D846202B0E}"/>
              </a:ext>
            </a:extLst>
          </p:cNvPr>
          <p:cNvSpPr/>
          <p:nvPr/>
        </p:nvSpPr>
        <p:spPr>
          <a:xfrm>
            <a:off x="1421251" y="1463892"/>
            <a:ext cx="9913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Form 90As must contain all school/department and college-level signatures before submission to the APAP Office.  APAP staff will gather all additional necessary signatures, including Graduate School dean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95E36-5836-4409-8960-1E08D719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4" y="2938325"/>
            <a:ext cx="10980917" cy="28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E7B-6889-4FD5-BA6F-A01D288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172-B0C2-4C5D-B9E9-D3DC5462DD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0968" y="1690688"/>
            <a:ext cx="10079665" cy="417848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Multiple Form 90As received for the same program page in the same catalog cycle with conflicting edits.  Submit one Form 90A for all changes to a program page. </a:t>
            </a:r>
          </a:p>
          <a:p>
            <a:r>
              <a:rPr lang="en-US" sz="3200" dirty="0"/>
              <a:t>When editing the degree requirements table, make sure the credit hours are still mathematically correct.</a:t>
            </a:r>
          </a:p>
          <a:p>
            <a:r>
              <a:rPr lang="en-US" sz="3200" dirty="0"/>
              <a:t>Make sure requested edits are clear.  You know what the intended changes are.  Is it clear to your audience?</a:t>
            </a:r>
          </a:p>
          <a:p>
            <a:r>
              <a:rPr lang="en-US" sz="3200" dirty="0"/>
              <a:t>Where else in the catalog needs changed?  Example: program name change.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6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03" y="429294"/>
            <a:ext cx="10629281" cy="18192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520E24"/>
                </a:solidFill>
              </a:rPr>
              <a:t>Course Description (Form 90)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4BFB4-E460-4748-80D6-7D0A27D3B7DF}"/>
              </a:ext>
            </a:extLst>
          </p:cNvPr>
          <p:cNvSpPr/>
          <p:nvPr/>
        </p:nvSpPr>
        <p:spPr>
          <a:xfrm>
            <a:off x="641684" y="2695074"/>
            <a:ext cx="11534274" cy="3320715"/>
          </a:xfrm>
          <a:prstGeom prst="rect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8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Course Description (Form 90)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46710" y="1765289"/>
            <a:ext cx="5740401" cy="4506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0E24"/>
                </a:solidFill>
              </a:rPr>
              <a:t>The </a:t>
            </a:r>
            <a:r>
              <a:rPr lang="en-US" b="1" dirty="0">
                <a:solidFill>
                  <a:srgbClr val="520E24"/>
                </a:solidFill>
              </a:rPr>
              <a:t>Course Description (Form 90) </a:t>
            </a:r>
            <a:r>
              <a:rPr lang="en-US" dirty="0">
                <a:solidFill>
                  <a:srgbClr val="520E24"/>
                </a:solidFill>
              </a:rPr>
              <a:t>is used to add, drop, or modify a course.</a:t>
            </a:r>
          </a:p>
          <a:p>
            <a:pPr marL="0" indent="0">
              <a:buNone/>
            </a:pPr>
            <a:br>
              <a:rPr lang="en-US" dirty="0">
                <a:solidFill>
                  <a:srgbClr val="520E24"/>
                </a:solidFill>
              </a:rPr>
            </a:br>
            <a:r>
              <a:rPr lang="en-US" dirty="0">
                <a:solidFill>
                  <a:srgbClr val="520E24"/>
                </a:solidFill>
              </a:rPr>
              <a:t>Modifications include: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Course prefix, number, or title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Hours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Description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Grade mode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Prerequisite, co-requisite, equivalent, or crosslist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Degree attribute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82C19-0811-C5E3-7E67-91C990156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98" y="1370679"/>
            <a:ext cx="4098388" cy="52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Catalog Course Listings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4940-D8D2-4924-91D2-6374F91BA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1296" y="1391945"/>
            <a:ext cx="10404647" cy="698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0E24"/>
                </a:solidFill>
                <a:cs typeface="Calibri" panose="020F0502020204030204" pitchFamily="34" charset="0"/>
              </a:rPr>
              <a:t>The “Courses” section of each catalog page is automatically populated from Banner. Any edit for this section requires a Course Description (Form 90).</a:t>
            </a:r>
          </a:p>
          <a:p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7AA1E-A247-96FF-9269-EFDEE268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7" y="2409662"/>
            <a:ext cx="7196519" cy="3052001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FC7D3DB-C660-DF87-DEDE-494D72152C5C}"/>
              </a:ext>
            </a:extLst>
          </p:cNvPr>
          <p:cNvSpPr txBox="1">
            <a:spLocks/>
          </p:cNvSpPr>
          <p:nvPr/>
        </p:nvSpPr>
        <p:spPr>
          <a:xfrm>
            <a:off x="893676" y="5728393"/>
            <a:ext cx="10629281" cy="1005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Calibri" panose="020F0502020204030204" pitchFamily="34" charset="0"/>
              </a:rPr>
              <a:t>The Credit Hours automatically  populate from Banner into the catalog course description. When completing a Form 90,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Calibri" panose="020F0502020204030204" pitchFamily="34" charset="0"/>
              </a:rPr>
              <a:t>do not include credit hours in the course description box.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Calibri" panose="020F0502020204030204" pitchFamily="34" charset="0"/>
              </a:rPr>
              <a:t> Otherwise, it will appear twice.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20E24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Right Arrow 13">
            <a:extLst>
              <a:ext uri="{FF2B5EF4-FFF2-40B4-BE49-F238E27FC236}">
                <a16:creationId xmlns:a16="http://schemas.microsoft.com/office/drawing/2014/main" id="{D8CD2A14-8331-481F-2A32-2710085A3259}"/>
              </a:ext>
            </a:extLst>
          </p:cNvPr>
          <p:cNvSpPr/>
          <p:nvPr/>
        </p:nvSpPr>
        <p:spPr>
          <a:xfrm rot="10800000">
            <a:off x="6311653" y="5135549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81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03" y="429294"/>
            <a:ext cx="10629281" cy="18192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520E24"/>
                </a:solidFill>
              </a:rPr>
              <a:t>Program Description (Form 90A)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4BFB4-E460-4748-80D6-7D0A27D3B7DF}"/>
              </a:ext>
            </a:extLst>
          </p:cNvPr>
          <p:cNvSpPr/>
          <p:nvPr/>
        </p:nvSpPr>
        <p:spPr>
          <a:xfrm>
            <a:off x="641684" y="2695074"/>
            <a:ext cx="11534274" cy="3320715"/>
          </a:xfrm>
          <a:prstGeom prst="rect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36742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Course Description (Form 90)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3243" y="1899920"/>
            <a:ext cx="10733155" cy="4592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520E24"/>
                </a:solidFill>
              </a:rPr>
              <a:t>Form 90s that support degree requirement changes are due October 1</a:t>
            </a:r>
            <a:r>
              <a:rPr lang="en-US" sz="3000" baseline="30000" dirty="0">
                <a:solidFill>
                  <a:srgbClr val="520E24"/>
                </a:solidFill>
              </a:rPr>
              <a:t>st</a:t>
            </a:r>
            <a:r>
              <a:rPr lang="en-US" sz="3000" dirty="0">
                <a:solidFill>
                  <a:srgbClr val="520E24"/>
                </a:solidFill>
              </a:rPr>
              <a:t> :</a:t>
            </a:r>
          </a:p>
          <a:p>
            <a:pPr>
              <a:buClr>
                <a:srgbClr val="520E24"/>
              </a:buClr>
            </a:pPr>
            <a:r>
              <a:rPr lang="en-US" sz="3000" dirty="0">
                <a:solidFill>
                  <a:srgbClr val="520E24"/>
                </a:solidFill>
              </a:rPr>
              <a:t>Form 90s can be submitted to the APAP Office at any time.</a:t>
            </a:r>
          </a:p>
          <a:p>
            <a:pPr>
              <a:buClr>
                <a:srgbClr val="520E24"/>
              </a:buClr>
            </a:pPr>
            <a:r>
              <a:rPr lang="en-US" sz="3000" dirty="0">
                <a:solidFill>
                  <a:srgbClr val="520E24"/>
                </a:solidFill>
              </a:rPr>
              <a:t>Courses can be added at any time and will appear in the catalog for the </a:t>
            </a:r>
            <a:r>
              <a:rPr lang="en-US" sz="3000" u="sng" dirty="0">
                <a:solidFill>
                  <a:srgbClr val="520E24"/>
                </a:solidFill>
              </a:rPr>
              <a:t>next cycle</a:t>
            </a:r>
            <a:endParaRPr lang="en-US" sz="3000" dirty="0">
              <a:solidFill>
                <a:srgbClr val="520E24"/>
              </a:solidFill>
            </a:endParaRPr>
          </a:p>
          <a:p>
            <a:pPr>
              <a:buClr>
                <a:srgbClr val="520E24"/>
              </a:buClr>
            </a:pPr>
            <a:r>
              <a:rPr lang="en-US" sz="3000" dirty="0">
                <a:solidFill>
                  <a:srgbClr val="520E24"/>
                </a:solidFill>
              </a:rPr>
              <a:t>Courses can be dropped at any time. The earliest effective term will the be the next available term. The course will be removed from the catalog in the </a:t>
            </a:r>
            <a:r>
              <a:rPr lang="en-US" sz="3000" u="sng" dirty="0">
                <a:solidFill>
                  <a:srgbClr val="520E24"/>
                </a:solidFill>
              </a:rPr>
              <a:t>next cycle.</a:t>
            </a:r>
          </a:p>
          <a:p>
            <a:pPr lvl="1">
              <a:buClr>
                <a:srgbClr val="520E24"/>
              </a:buClr>
            </a:pPr>
            <a:r>
              <a:rPr lang="en-US" sz="2600" dirty="0">
                <a:solidFill>
                  <a:srgbClr val="520E24"/>
                </a:solidFill>
              </a:rPr>
              <a:t>Courses that are part of degree requirements, UCC, etc. will need to be dropped in the next catalog cycle. A Form 90A will need to be submitted with the Form 90.</a:t>
            </a:r>
          </a:p>
          <a:p>
            <a:pPr lvl="1">
              <a:buClr>
                <a:srgbClr val="520E24"/>
              </a:buClr>
            </a:pPr>
            <a:r>
              <a:rPr lang="en-US" sz="2600" dirty="0">
                <a:solidFill>
                  <a:srgbClr val="520E24"/>
                </a:solidFill>
              </a:rPr>
              <a:t>APAP and the Registrar are the final approval on these forms.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3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175" y="413252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520E24"/>
                </a:solidFill>
              </a:rPr>
              <a:t>Catalog Forms Process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CE2E2-7FB2-4527-9EF0-9653F4D9701D}"/>
              </a:ext>
            </a:extLst>
          </p:cNvPr>
          <p:cNvGrpSpPr/>
          <p:nvPr/>
        </p:nvGrpSpPr>
        <p:grpSpPr>
          <a:xfrm>
            <a:off x="1303510" y="2039043"/>
            <a:ext cx="10531946" cy="3740207"/>
            <a:chOff x="1303510" y="2039043"/>
            <a:chExt cx="10531946" cy="3740207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8265BD3-0570-4699-924B-201602F44EE8}"/>
                </a:ext>
              </a:extLst>
            </p:cNvPr>
            <p:cNvSpPr/>
            <p:nvPr/>
          </p:nvSpPr>
          <p:spPr>
            <a:xfrm>
              <a:off x="1610368" y="2039043"/>
              <a:ext cx="9375457" cy="3740207"/>
            </a:xfrm>
            <a:prstGeom prst="rightArrow">
              <a:avLst/>
            </a:prstGeom>
            <a:solidFill>
              <a:srgbClr val="A4005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703B42-2B71-4C6A-AFD4-D32425819B6F}"/>
                </a:ext>
              </a:extLst>
            </p:cNvPr>
            <p:cNvSpPr/>
            <p:nvPr/>
          </p:nvSpPr>
          <p:spPr>
            <a:xfrm>
              <a:off x="1303510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Director Approval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A246D-2E2C-4211-86B2-CADC37641EED}"/>
                </a:ext>
              </a:extLst>
            </p:cNvPr>
            <p:cNvSpPr/>
            <p:nvPr/>
          </p:nvSpPr>
          <p:spPr>
            <a:xfrm>
              <a:off x="3065081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Curricular Committee Approval (if applicable)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96239B-55EE-46F3-BA16-8B3C71D995BD}"/>
                </a:ext>
              </a:extLst>
            </p:cNvPr>
            <p:cNvSpPr/>
            <p:nvPr/>
          </p:nvSpPr>
          <p:spPr>
            <a:xfrm>
              <a:off x="4852592" y="3161106"/>
              <a:ext cx="1586229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Dean Approval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14A25F-B45B-4AFF-A909-D30E270B15D3}"/>
                </a:ext>
              </a:extLst>
            </p:cNvPr>
            <p:cNvSpPr/>
            <p:nvPr/>
          </p:nvSpPr>
          <p:spPr>
            <a:xfrm>
              <a:off x="6755968" y="3161106"/>
              <a:ext cx="1556346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Graduate School/UCC/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Honors (APAP office will obtain signature if needed)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1496D4-8AD2-4667-891C-77D51E8563D3}"/>
                </a:ext>
              </a:extLst>
            </p:cNvPr>
            <p:cNvSpPr/>
            <p:nvPr/>
          </p:nvSpPr>
          <p:spPr>
            <a:xfrm>
              <a:off x="8563192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APAP Approval (forms due by October 1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st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225A94-1614-43F9-BCBE-6BC7AAC90E98}"/>
                </a:ext>
              </a:extLst>
            </p:cNvPr>
            <p:cNvSpPr/>
            <p:nvPr/>
          </p:nvSpPr>
          <p:spPr>
            <a:xfrm>
              <a:off x="10324763" y="3161106"/>
              <a:ext cx="1510693" cy="1496082"/>
            </a:xfrm>
            <a:custGeom>
              <a:avLst/>
              <a:gdLst>
                <a:gd name="connsiteX0" fmla="*/ 0 w 1510693"/>
                <a:gd name="connsiteY0" fmla="*/ 249352 h 1496082"/>
                <a:gd name="connsiteX1" fmla="*/ 249352 w 1510693"/>
                <a:gd name="connsiteY1" fmla="*/ 0 h 1496082"/>
                <a:gd name="connsiteX2" fmla="*/ 1261341 w 1510693"/>
                <a:gd name="connsiteY2" fmla="*/ 0 h 1496082"/>
                <a:gd name="connsiteX3" fmla="*/ 1510693 w 1510693"/>
                <a:gd name="connsiteY3" fmla="*/ 249352 h 1496082"/>
                <a:gd name="connsiteX4" fmla="*/ 1510693 w 1510693"/>
                <a:gd name="connsiteY4" fmla="*/ 1246730 h 1496082"/>
                <a:gd name="connsiteX5" fmla="*/ 1261341 w 1510693"/>
                <a:gd name="connsiteY5" fmla="*/ 1496082 h 1496082"/>
                <a:gd name="connsiteX6" fmla="*/ 249352 w 1510693"/>
                <a:gd name="connsiteY6" fmla="*/ 1496082 h 1496082"/>
                <a:gd name="connsiteX7" fmla="*/ 0 w 1510693"/>
                <a:gd name="connsiteY7" fmla="*/ 1246730 h 1496082"/>
                <a:gd name="connsiteX8" fmla="*/ 0 w 1510693"/>
                <a:gd name="connsiteY8" fmla="*/ 249352 h 14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693" h="1496082">
                  <a:moveTo>
                    <a:pt x="0" y="249352"/>
                  </a:moveTo>
                  <a:cubicBezTo>
                    <a:pt x="0" y="111639"/>
                    <a:pt x="111639" y="0"/>
                    <a:pt x="249352" y="0"/>
                  </a:cubicBezTo>
                  <a:lnTo>
                    <a:pt x="1261341" y="0"/>
                  </a:lnTo>
                  <a:cubicBezTo>
                    <a:pt x="1399054" y="0"/>
                    <a:pt x="1510693" y="111639"/>
                    <a:pt x="1510693" y="249352"/>
                  </a:cubicBezTo>
                  <a:lnTo>
                    <a:pt x="1510693" y="1246730"/>
                  </a:lnTo>
                  <a:cubicBezTo>
                    <a:pt x="1510693" y="1384443"/>
                    <a:pt x="1399054" y="1496082"/>
                    <a:pt x="1261341" y="1496082"/>
                  </a:cubicBezTo>
                  <a:lnTo>
                    <a:pt x="249352" y="1496082"/>
                  </a:lnTo>
                  <a:cubicBezTo>
                    <a:pt x="111639" y="1496082"/>
                    <a:pt x="0" y="1384443"/>
                    <a:pt x="0" y="1246730"/>
                  </a:cubicBezTo>
                  <a:lnTo>
                    <a:pt x="0" y="249352"/>
                  </a:lnTo>
                  <a:close/>
                </a:path>
              </a:pathLst>
            </a:custGeom>
            <a:solidFill>
              <a:srgbClr val="520E24"/>
            </a:solidFill>
            <a:ln>
              <a:solidFill>
                <a:srgbClr val="520E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53" tIns="118753" rIns="118753" bIns="118753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/>
                  <a:ea typeface="+mn-ea"/>
                  <a:cs typeface="+mn-cs"/>
                </a:rPr>
                <a:t>Registrar Approval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33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Course Description (Form 90)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4875" y="1477806"/>
            <a:ext cx="2488164" cy="4372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520E24"/>
                </a:solidFill>
              </a:rPr>
              <a:t>Confirm course number availability with the Registrar’s Office. A course number cannot be ‘reused’ for 10 years.</a:t>
            </a:r>
          </a:p>
          <a:p>
            <a:pPr marL="0" indent="0">
              <a:buNone/>
            </a:pPr>
            <a:endParaRPr lang="en-US" sz="2400" dirty="0">
              <a:solidFill>
                <a:srgbClr val="520E24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20E24"/>
                </a:solidFill>
              </a:rPr>
              <a:t>Submit a master syllabus with the Form 90.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38D8D-143E-D2DF-A0C9-78046F2F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97" y="1658661"/>
            <a:ext cx="872947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458431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Add a New Course</a:t>
            </a:r>
          </a:p>
        </p:txBody>
      </p:sp>
      <p:pic>
        <p:nvPicPr>
          <p:cNvPr id="7" name="Picture 6" descr="Form 90 - Blank - 2021-2022 v3.pdf - Adobe Acrobat Pro">
            <a:extLst>
              <a:ext uri="{FF2B5EF4-FFF2-40B4-BE49-F238E27FC236}">
                <a16:creationId xmlns:a16="http://schemas.microsoft.com/office/drawing/2014/main" id="{F42CEE11-0F6F-BF8C-8556-7298C8B8F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22923" r="5627" b="19561"/>
          <a:stretch/>
        </p:blipFill>
        <p:spPr>
          <a:xfrm>
            <a:off x="1027313" y="1662959"/>
            <a:ext cx="10684304" cy="4159341"/>
          </a:xfrm>
          <a:prstGeom prst="rect">
            <a:avLst/>
          </a:prstGeom>
        </p:spPr>
      </p:pic>
      <p:sp>
        <p:nvSpPr>
          <p:cNvPr id="8" name="Right Arrow 12">
            <a:extLst>
              <a:ext uri="{FF2B5EF4-FFF2-40B4-BE49-F238E27FC236}">
                <a16:creationId xmlns:a16="http://schemas.microsoft.com/office/drawing/2014/main" id="{0E306E77-D132-A27D-61AC-FB75BED08BE8}"/>
              </a:ext>
            </a:extLst>
          </p:cNvPr>
          <p:cNvSpPr/>
          <p:nvPr/>
        </p:nvSpPr>
        <p:spPr>
          <a:xfrm rot="16200000">
            <a:off x="10019627" y="2326548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5D816-9C91-5292-7BA4-BB0CB4F5ED6B}"/>
              </a:ext>
            </a:extLst>
          </p:cNvPr>
          <p:cNvSpPr txBox="1"/>
          <p:nvPr/>
        </p:nvSpPr>
        <p:spPr>
          <a:xfrm>
            <a:off x="5077564" y="2859889"/>
            <a:ext cx="675883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Credit/No Credit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Letter Grade Deferred (Graduate Only)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Satisfactory/Unsatisfactory/Incomplete (Undergraduate Only)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Pass/Fail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Standard/Normal/PR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Satisfactory/Unsatisfactory/Deferred (Graduate Only)</a:t>
            </a:r>
          </a:p>
        </p:txBody>
      </p:sp>
    </p:spTree>
    <p:extLst>
      <p:ext uri="{BB962C8B-B14F-4D97-AF65-F5344CB8AC3E}">
        <p14:creationId xmlns:p14="http://schemas.microsoft.com/office/powerpoint/2010/main" val="342364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458431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Add a New Course</a:t>
            </a:r>
          </a:p>
        </p:txBody>
      </p:sp>
      <p:pic>
        <p:nvPicPr>
          <p:cNvPr id="7" name="Picture 6" descr="Form 90 - Blank - 2021-2022 v3.pdf - Adobe Acrobat Pro">
            <a:extLst>
              <a:ext uri="{FF2B5EF4-FFF2-40B4-BE49-F238E27FC236}">
                <a16:creationId xmlns:a16="http://schemas.microsoft.com/office/drawing/2014/main" id="{F42CEE11-0F6F-BF8C-8556-7298C8B8F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22923" r="5627" b="19561"/>
          <a:stretch/>
        </p:blipFill>
        <p:spPr>
          <a:xfrm>
            <a:off x="915347" y="2040658"/>
            <a:ext cx="9773526" cy="3804780"/>
          </a:xfrm>
          <a:prstGeom prst="rect">
            <a:avLst/>
          </a:prstGeom>
        </p:spPr>
      </p:pic>
      <p:sp>
        <p:nvSpPr>
          <p:cNvPr id="2" name="Right Arrow 9">
            <a:extLst>
              <a:ext uri="{FF2B5EF4-FFF2-40B4-BE49-F238E27FC236}">
                <a16:creationId xmlns:a16="http://schemas.microsoft.com/office/drawing/2014/main" id="{00C5C407-9E5D-F8E8-79C1-9386379FECA9}"/>
              </a:ext>
            </a:extLst>
          </p:cNvPr>
          <p:cNvSpPr/>
          <p:nvPr/>
        </p:nvSpPr>
        <p:spPr>
          <a:xfrm rot="10800000">
            <a:off x="7535160" y="2593237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590FC-74A8-B3AA-D836-5E603E59598C}"/>
              </a:ext>
            </a:extLst>
          </p:cNvPr>
          <p:cNvSpPr txBox="1"/>
          <p:nvPr/>
        </p:nvSpPr>
        <p:spPr>
          <a:xfrm>
            <a:off x="8284810" y="2567202"/>
            <a:ext cx="3739241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SIUC, 400-level courses may be for undergraduates and graduates.  </a:t>
            </a:r>
          </a:p>
        </p:txBody>
      </p:sp>
    </p:spTree>
    <p:extLst>
      <p:ext uri="{BB962C8B-B14F-4D97-AF65-F5344CB8AC3E}">
        <p14:creationId xmlns:p14="http://schemas.microsoft.com/office/powerpoint/2010/main" val="48640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Pre-Requisites and Restrictions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3F66F-E510-4FAB-A9A2-A1D846202B0E}"/>
              </a:ext>
            </a:extLst>
          </p:cNvPr>
          <p:cNvSpPr/>
          <p:nvPr/>
        </p:nvSpPr>
        <p:spPr>
          <a:xfrm>
            <a:off x="1139472" y="1370679"/>
            <a:ext cx="9913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Pre-Requisites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 – Previous course(s) credit required to support current registration. Include the information listed in the Prerequisite box in the description box as well.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9B537-4972-E2BB-B37A-DF4A68EC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84" y="2906724"/>
            <a:ext cx="10259831" cy="3270142"/>
          </a:xfrm>
          <a:prstGeom prst="rect">
            <a:avLst/>
          </a:prstGeom>
        </p:spPr>
      </p:pic>
      <p:sp>
        <p:nvSpPr>
          <p:cNvPr id="9" name="Right Arrow 9">
            <a:extLst>
              <a:ext uri="{FF2B5EF4-FFF2-40B4-BE49-F238E27FC236}">
                <a16:creationId xmlns:a16="http://schemas.microsoft.com/office/drawing/2014/main" id="{77BD4756-94B4-B7BB-B237-D1A5D926E81B}"/>
              </a:ext>
            </a:extLst>
          </p:cNvPr>
          <p:cNvSpPr/>
          <p:nvPr/>
        </p:nvSpPr>
        <p:spPr>
          <a:xfrm rot="10800000">
            <a:off x="11150178" y="3511344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3A7DECA-DFF7-235F-8D98-B17456D2A80B}"/>
              </a:ext>
            </a:extLst>
          </p:cNvPr>
          <p:cNvSpPr/>
          <p:nvPr/>
        </p:nvSpPr>
        <p:spPr>
          <a:xfrm rot="10800000">
            <a:off x="8484732" y="5825333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8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Pre-Requisites and Restrictions: 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3F66F-E510-4FAB-A9A2-A1D846202B0E}"/>
              </a:ext>
            </a:extLst>
          </p:cNvPr>
          <p:cNvSpPr/>
          <p:nvPr/>
        </p:nvSpPr>
        <p:spPr>
          <a:xfrm>
            <a:off x="8998683" y="2636656"/>
            <a:ext cx="2742062" cy="1107996"/>
          </a:xfrm>
          <a:prstGeom prst="rect">
            <a:avLst/>
          </a:prstGeom>
          <a:ln>
            <a:solidFill>
              <a:srgbClr val="520E2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This is what will appear in the Courses listing in the catalog.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77BD4756-94B4-B7BB-B237-D1A5D926E81B}"/>
              </a:ext>
            </a:extLst>
          </p:cNvPr>
          <p:cNvSpPr/>
          <p:nvPr/>
        </p:nvSpPr>
        <p:spPr>
          <a:xfrm rot="10800000">
            <a:off x="8792531" y="4164491"/>
            <a:ext cx="818002" cy="37019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DBC6C-47B8-2A3B-9203-E187E8D09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8" y="2083034"/>
            <a:ext cx="8013573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B0A0F-9A8C-7E39-12BD-8E64D9696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28" y="2740024"/>
            <a:ext cx="10191750" cy="375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Co-Requisites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3F66F-E510-4FAB-A9A2-A1D846202B0E}"/>
              </a:ext>
            </a:extLst>
          </p:cNvPr>
          <p:cNvSpPr/>
          <p:nvPr/>
        </p:nvSpPr>
        <p:spPr>
          <a:xfrm>
            <a:off x="1139472" y="1370679"/>
            <a:ext cx="10086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Co-Requisites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 –Course(s) that are required to accompany registration, what was previously referred to as “Concurrent Enrollment”, Include the information listed in the Co-Requisite Course box in the description box as well.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77BD4756-94B4-B7BB-B237-D1A5D926E81B}"/>
              </a:ext>
            </a:extLst>
          </p:cNvPr>
          <p:cNvSpPr/>
          <p:nvPr/>
        </p:nvSpPr>
        <p:spPr>
          <a:xfrm rot="10800000">
            <a:off x="5139495" y="3959212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3A7DECA-DFF7-235F-8D98-B17456D2A80B}"/>
              </a:ext>
            </a:extLst>
          </p:cNvPr>
          <p:cNvSpPr/>
          <p:nvPr/>
        </p:nvSpPr>
        <p:spPr>
          <a:xfrm rot="10800000">
            <a:off x="8419719" y="6147600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91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D223382-28D0-4F89-B948-DA923D24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3" y="1698442"/>
            <a:ext cx="7763828" cy="44215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Co-Requisites: 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3F66F-E510-4FAB-A9A2-A1D846202B0E}"/>
              </a:ext>
            </a:extLst>
          </p:cNvPr>
          <p:cNvSpPr/>
          <p:nvPr/>
        </p:nvSpPr>
        <p:spPr>
          <a:xfrm>
            <a:off x="9094338" y="2875002"/>
            <a:ext cx="2742062" cy="1107996"/>
          </a:xfrm>
          <a:prstGeom prst="rect">
            <a:avLst/>
          </a:prstGeom>
          <a:ln>
            <a:solidFill>
              <a:srgbClr val="520E2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This is what will appear in the Courses listing in the catalog.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77BD4756-94B4-B7BB-B237-D1A5D926E81B}"/>
              </a:ext>
            </a:extLst>
          </p:cNvPr>
          <p:cNvSpPr/>
          <p:nvPr/>
        </p:nvSpPr>
        <p:spPr>
          <a:xfrm rot="10800000">
            <a:off x="8122276" y="5273045"/>
            <a:ext cx="818002" cy="37019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2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Equivalent and Crosslisted Courses</a:t>
            </a:r>
          </a:p>
        </p:txBody>
      </p:sp>
      <p:pic>
        <p:nvPicPr>
          <p:cNvPr id="4" name="Picture 3" descr="Form 90 - example.pdf - Adobe Acrobat Pro">
            <a:extLst>
              <a:ext uri="{FF2B5EF4-FFF2-40B4-BE49-F238E27FC236}">
                <a16:creationId xmlns:a16="http://schemas.microsoft.com/office/drawing/2014/main" id="{A9AE76D7-EA2A-A055-AC17-A9175B169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7545" r="2790" b="40984"/>
          <a:stretch/>
        </p:blipFill>
        <p:spPr>
          <a:xfrm>
            <a:off x="626644" y="2032535"/>
            <a:ext cx="11101939" cy="837159"/>
          </a:xfrm>
          <a:prstGeom prst="rect">
            <a:avLst/>
          </a:prstGeom>
        </p:spPr>
      </p:pic>
      <p:sp>
        <p:nvSpPr>
          <p:cNvPr id="6" name="Down Arrow 17">
            <a:extLst>
              <a:ext uri="{FF2B5EF4-FFF2-40B4-BE49-F238E27FC236}">
                <a16:creationId xmlns:a16="http://schemas.microsoft.com/office/drawing/2014/main" id="{81EF5641-9D34-0D4F-9BBF-238047D030BC}"/>
              </a:ext>
            </a:extLst>
          </p:cNvPr>
          <p:cNvSpPr/>
          <p:nvPr/>
        </p:nvSpPr>
        <p:spPr>
          <a:xfrm rot="10800000">
            <a:off x="886636" y="2914215"/>
            <a:ext cx="398960" cy="694332"/>
          </a:xfrm>
          <a:prstGeom prst="down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own Arrow 18">
            <a:extLst>
              <a:ext uri="{FF2B5EF4-FFF2-40B4-BE49-F238E27FC236}">
                <a16:creationId xmlns:a16="http://schemas.microsoft.com/office/drawing/2014/main" id="{C9FC5D9F-BBCD-38B1-906B-CD7F70177F24}"/>
              </a:ext>
            </a:extLst>
          </p:cNvPr>
          <p:cNvSpPr/>
          <p:nvPr/>
        </p:nvSpPr>
        <p:spPr>
          <a:xfrm rot="10800000">
            <a:off x="6653079" y="2970198"/>
            <a:ext cx="398960" cy="694332"/>
          </a:xfrm>
          <a:prstGeom prst="down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63E12-8C45-BBA7-6E9B-3AD5D418A191}"/>
              </a:ext>
            </a:extLst>
          </p:cNvPr>
          <p:cNvSpPr txBox="1"/>
          <p:nvPr/>
        </p:nvSpPr>
        <p:spPr>
          <a:xfrm>
            <a:off x="1294493" y="3331729"/>
            <a:ext cx="5191203" cy="1323439"/>
          </a:xfrm>
          <a:prstGeom prst="rect">
            <a:avLst/>
          </a:prstGeom>
          <a:noFill/>
          <a:ln>
            <a:solidFill>
              <a:srgbClr val="520E24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EQUIVALENT courses are the former course name/numbers.  For example, ITEC 450 and IST 450.   A student who has taken IST 450 will not be able to take ITEC 450 for credit.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FFB54-B7A5-7254-B1AF-AF30F8CB1E34}"/>
              </a:ext>
            </a:extLst>
          </p:cNvPr>
          <p:cNvSpPr txBox="1"/>
          <p:nvPr/>
        </p:nvSpPr>
        <p:spPr>
          <a:xfrm>
            <a:off x="7200761" y="3354686"/>
            <a:ext cx="4598317" cy="2031325"/>
          </a:xfrm>
          <a:prstGeom prst="rect">
            <a:avLst/>
          </a:prstGeom>
          <a:noFill/>
          <a:ln>
            <a:solidFill>
              <a:srgbClr val="520E24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CROSSLISTED courses meet at the same time and follow the same syllabi but have program specific names/numbers.  For example, MHA 510 and MHI 510.  Courses must be at the same level and course details must match.  A Form 90 cannot be processed until all forms are received.</a:t>
            </a:r>
          </a:p>
        </p:txBody>
      </p:sp>
    </p:spTree>
    <p:extLst>
      <p:ext uri="{BB962C8B-B14F-4D97-AF65-F5344CB8AC3E}">
        <p14:creationId xmlns:p14="http://schemas.microsoft.com/office/powerpoint/2010/main" val="231951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Program Description (Form 90A)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9" y="1986833"/>
            <a:ext cx="5740401" cy="4506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0E24"/>
                </a:solidFill>
              </a:rPr>
              <a:t>The </a:t>
            </a:r>
            <a:r>
              <a:rPr lang="en-US" b="1" dirty="0">
                <a:solidFill>
                  <a:srgbClr val="520E24"/>
                </a:solidFill>
              </a:rPr>
              <a:t>Program Description (Form 90A) </a:t>
            </a:r>
            <a:r>
              <a:rPr lang="en-US" dirty="0">
                <a:solidFill>
                  <a:srgbClr val="520E24"/>
                </a:solidFill>
              </a:rPr>
              <a:t>is used to change requirements of any academic program.</a:t>
            </a:r>
          </a:p>
          <a:p>
            <a:pPr marL="0" indent="0">
              <a:buNone/>
            </a:pPr>
            <a:br>
              <a:rPr lang="en-US" dirty="0">
                <a:solidFill>
                  <a:srgbClr val="520E24"/>
                </a:solidFill>
              </a:rPr>
            </a:br>
            <a:r>
              <a:rPr lang="en-US" dirty="0">
                <a:solidFill>
                  <a:srgbClr val="520E24"/>
                </a:solidFill>
              </a:rPr>
              <a:t>The Form 90A is used to edit: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Catalog text (program catalog copy)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Outline academic degree requirements</a:t>
            </a:r>
          </a:p>
          <a:p>
            <a:pPr lvl="2"/>
            <a:r>
              <a:rPr lang="en-US" dirty="0">
                <a:solidFill>
                  <a:srgbClr val="520E24"/>
                </a:solidFill>
              </a:rPr>
              <a:t>Used to build Degree Works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Faculty listing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E5F0A51-9D77-4FEA-8DB3-E063A62E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14" y="1370679"/>
            <a:ext cx="4015740" cy="51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1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Degree Attribute</a:t>
            </a:r>
          </a:p>
        </p:txBody>
      </p:sp>
      <p:pic>
        <p:nvPicPr>
          <p:cNvPr id="2" name="Picture 1" descr="Form 90 - Blank - 2021-2022 v3.pdf - Adobe Acrobat Pro">
            <a:extLst>
              <a:ext uri="{FF2B5EF4-FFF2-40B4-BE49-F238E27FC236}">
                <a16:creationId xmlns:a16="http://schemas.microsoft.com/office/drawing/2014/main" id="{E88FC90F-967F-929B-EE9B-77AE3E8B8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23424" r="5325" b="19563"/>
          <a:stretch/>
        </p:blipFill>
        <p:spPr>
          <a:xfrm>
            <a:off x="187560" y="1869141"/>
            <a:ext cx="9456511" cy="3649095"/>
          </a:xfrm>
          <a:prstGeom prst="rect">
            <a:avLst/>
          </a:prstGeom>
        </p:spPr>
      </p:pic>
      <p:sp>
        <p:nvSpPr>
          <p:cNvPr id="3" name="Right Arrow 9">
            <a:extLst>
              <a:ext uri="{FF2B5EF4-FFF2-40B4-BE49-F238E27FC236}">
                <a16:creationId xmlns:a16="http://schemas.microsoft.com/office/drawing/2014/main" id="{502B25A5-66DD-3646-0067-A90A80F46D46}"/>
              </a:ext>
            </a:extLst>
          </p:cNvPr>
          <p:cNvSpPr/>
          <p:nvPr/>
        </p:nvSpPr>
        <p:spPr>
          <a:xfrm rot="10800000">
            <a:off x="9682571" y="4480324"/>
            <a:ext cx="709537" cy="270630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F61A3-9D73-661E-F99F-F0C5799E49C8}"/>
              </a:ext>
            </a:extLst>
          </p:cNvPr>
          <p:cNvSpPr txBox="1"/>
          <p:nvPr/>
        </p:nvSpPr>
        <p:spPr>
          <a:xfrm>
            <a:off x="9700054" y="2784815"/>
            <a:ext cx="2212771" cy="1200329"/>
          </a:xfrm>
          <a:prstGeom prst="rect">
            <a:avLst/>
          </a:prstGeom>
          <a:noFill/>
          <a:ln>
            <a:solidFill>
              <a:srgbClr val="520E24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Specify if the course is Honors, IAI, or part of University Core Curriculum.</a:t>
            </a:r>
          </a:p>
        </p:txBody>
      </p:sp>
    </p:spTree>
    <p:extLst>
      <p:ext uri="{BB962C8B-B14F-4D97-AF65-F5344CB8AC3E}">
        <p14:creationId xmlns:p14="http://schemas.microsoft.com/office/powerpoint/2010/main" val="479729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Signature Lines</a:t>
            </a:r>
          </a:p>
        </p:txBody>
      </p:sp>
      <p:pic>
        <p:nvPicPr>
          <p:cNvPr id="11" name="Picture 10" descr="Form 90 - Blank - 2021-2022 v3.pdf - Adobe Acrobat Pro">
            <a:extLst>
              <a:ext uri="{FF2B5EF4-FFF2-40B4-BE49-F238E27FC236}">
                <a16:creationId xmlns:a16="http://schemas.microsoft.com/office/drawing/2014/main" id="{68EC1336-305C-8D85-62B1-69E6AA709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3300" r="5973" b="1622"/>
          <a:stretch/>
        </p:blipFill>
        <p:spPr>
          <a:xfrm>
            <a:off x="2102037" y="2675047"/>
            <a:ext cx="9375185" cy="2236730"/>
          </a:xfrm>
          <a:prstGeom prst="rect">
            <a:avLst/>
          </a:prstGeom>
        </p:spPr>
      </p:pic>
      <p:sp>
        <p:nvSpPr>
          <p:cNvPr id="12" name="Right Arrow 12">
            <a:extLst>
              <a:ext uri="{FF2B5EF4-FFF2-40B4-BE49-F238E27FC236}">
                <a16:creationId xmlns:a16="http://schemas.microsoft.com/office/drawing/2014/main" id="{2AD430CC-9A5F-0343-B635-8F571AE75775}"/>
              </a:ext>
            </a:extLst>
          </p:cNvPr>
          <p:cNvSpPr/>
          <p:nvPr/>
        </p:nvSpPr>
        <p:spPr>
          <a:xfrm>
            <a:off x="1603250" y="2858003"/>
            <a:ext cx="709537" cy="344775"/>
          </a:xfrm>
          <a:prstGeom prst="rightArrow">
            <a:avLst/>
          </a:prstGeom>
          <a:solidFill>
            <a:srgbClr val="720000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6ED8BF14-DFFD-CC94-EEAA-E4BEDBBDA2DE}"/>
              </a:ext>
            </a:extLst>
          </p:cNvPr>
          <p:cNvSpPr/>
          <p:nvPr/>
        </p:nvSpPr>
        <p:spPr>
          <a:xfrm>
            <a:off x="1603250" y="3567541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4">
            <a:extLst>
              <a:ext uri="{FF2B5EF4-FFF2-40B4-BE49-F238E27FC236}">
                <a16:creationId xmlns:a16="http://schemas.microsoft.com/office/drawing/2014/main" id="{7D918C7D-4234-0F65-93EC-BFA2D2835BBB}"/>
              </a:ext>
            </a:extLst>
          </p:cNvPr>
          <p:cNvSpPr/>
          <p:nvPr/>
        </p:nvSpPr>
        <p:spPr>
          <a:xfrm>
            <a:off x="1606657" y="4233416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ED006-CD68-A7D9-50F6-EAA26C0A6D0F}"/>
              </a:ext>
            </a:extLst>
          </p:cNvPr>
          <p:cNvSpPr txBox="1"/>
          <p:nvPr/>
        </p:nvSpPr>
        <p:spPr>
          <a:xfrm>
            <a:off x="729624" y="1724876"/>
            <a:ext cx="11305472" cy="646331"/>
          </a:xfrm>
          <a:prstGeom prst="rect">
            <a:avLst/>
          </a:prstGeom>
          <a:noFill/>
          <a:ln>
            <a:solidFill>
              <a:srgbClr val="520E24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Form 90s must contain all school/department and college-level signatures before submission to the APAP Office.  APAP staff will gather all additional necessary signatures, including Graduate School dean.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D61A5-D67B-A217-288C-B9A0A06E9F15}"/>
              </a:ext>
            </a:extLst>
          </p:cNvPr>
          <p:cNvSpPr txBox="1"/>
          <p:nvPr/>
        </p:nvSpPr>
        <p:spPr>
          <a:xfrm>
            <a:off x="688828" y="5573083"/>
            <a:ext cx="1022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Note: Electronic signature of academic officer is required.  Staff signatures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2131540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36742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Drop a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1930" y="3267342"/>
            <a:ext cx="10207690" cy="3225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520E24"/>
                </a:solidFill>
              </a:rPr>
              <a:t>A separate Form 90 is required for other courses that are associate with this course.</a:t>
            </a:r>
          </a:p>
          <a:p>
            <a:pPr>
              <a:buClr>
                <a:srgbClr val="520E24"/>
              </a:buClr>
            </a:pPr>
            <a:r>
              <a:rPr lang="en-US" sz="1800" dirty="0">
                <a:solidFill>
                  <a:srgbClr val="520E24"/>
                </a:solidFill>
              </a:rPr>
              <a:t>Crosslisted course</a:t>
            </a:r>
          </a:p>
          <a:p>
            <a:pPr>
              <a:buClr>
                <a:srgbClr val="520E24"/>
              </a:buClr>
            </a:pPr>
            <a:r>
              <a:rPr lang="en-US" sz="1800" dirty="0">
                <a:solidFill>
                  <a:srgbClr val="520E24"/>
                </a:solidFill>
              </a:rPr>
              <a:t>Co-Requisite course</a:t>
            </a:r>
          </a:p>
          <a:p>
            <a:pPr>
              <a:buClr>
                <a:srgbClr val="520E24"/>
              </a:buClr>
            </a:pPr>
            <a:r>
              <a:rPr lang="en-US" sz="1800" dirty="0">
                <a:solidFill>
                  <a:srgbClr val="520E24"/>
                </a:solidFill>
              </a:rPr>
              <a:t>Pre-Requisite course</a:t>
            </a:r>
          </a:p>
          <a:p>
            <a:pPr marL="0" indent="0">
              <a:buClr>
                <a:srgbClr val="520E24"/>
              </a:buClr>
              <a:buNone/>
            </a:pPr>
            <a:r>
              <a:rPr lang="en-US" sz="1800" dirty="0">
                <a:solidFill>
                  <a:srgbClr val="520E24"/>
                </a:solidFill>
              </a:rPr>
              <a:t>A Form 100 is required if the course being dropped has a course specific fee associated to it.</a:t>
            </a:r>
          </a:p>
          <a:p>
            <a:pPr marL="0" indent="0">
              <a:buClr>
                <a:srgbClr val="520E24"/>
              </a:buClr>
              <a:buNone/>
            </a:pPr>
            <a:r>
              <a:rPr lang="en-US" sz="1800" dirty="0">
                <a:solidFill>
                  <a:srgbClr val="520E24"/>
                </a:solidFill>
              </a:rPr>
              <a:t>A Form 90A is required if the course being dropped is listed in the catalog copy and/or degree requirements table.</a:t>
            </a:r>
          </a:p>
          <a:p>
            <a:pPr lvl="1">
              <a:buClr>
                <a:srgbClr val="520E24"/>
              </a:buClr>
            </a:pPr>
            <a:r>
              <a:rPr lang="en-US" sz="1800" dirty="0">
                <a:solidFill>
                  <a:srgbClr val="520E24"/>
                </a:solidFill>
              </a:rPr>
              <a:t>Confer with other programs that use your courses. A Form 90A may be needed from another academic program if they have the course being dropped in their catalog copy and/or degree requirements table.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AA2E0-C761-ED98-D293-566A652458B4}"/>
              </a:ext>
            </a:extLst>
          </p:cNvPr>
          <p:cNvSpPr txBox="1"/>
          <p:nvPr/>
        </p:nvSpPr>
        <p:spPr>
          <a:xfrm>
            <a:off x="1089499" y="2010810"/>
            <a:ext cx="1706410" cy="923330"/>
          </a:xfrm>
          <a:prstGeom prst="rect">
            <a:avLst/>
          </a:prstGeom>
          <a:noFill/>
          <a:ln>
            <a:solidFill>
              <a:srgbClr val="520E24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Provide course Prefix, Number, and Name 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C882E1B4-6D37-7385-5AF6-B9ED03805308}"/>
              </a:ext>
            </a:extLst>
          </p:cNvPr>
          <p:cNvSpPr/>
          <p:nvPr/>
        </p:nvSpPr>
        <p:spPr>
          <a:xfrm>
            <a:off x="2868227" y="2271936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185B0-2D7F-C720-24FE-8FFF5FF3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594" y="1576654"/>
            <a:ext cx="858440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83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36742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Modify a Course</a:t>
            </a:r>
          </a:p>
        </p:txBody>
      </p:sp>
      <p:sp>
        <p:nvSpPr>
          <p:cNvPr id="6" name="Right Arrow 17">
            <a:extLst>
              <a:ext uri="{FF2B5EF4-FFF2-40B4-BE49-F238E27FC236}">
                <a16:creationId xmlns:a16="http://schemas.microsoft.com/office/drawing/2014/main" id="{F731423A-CA3C-CF86-42E6-C4FE3524A44D}"/>
              </a:ext>
            </a:extLst>
          </p:cNvPr>
          <p:cNvSpPr/>
          <p:nvPr/>
        </p:nvSpPr>
        <p:spPr>
          <a:xfrm rot="5400000">
            <a:off x="8744645" y="2231635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C4C4C-FA33-1547-D693-C393CA1ED8F4}"/>
              </a:ext>
            </a:extLst>
          </p:cNvPr>
          <p:cNvSpPr txBox="1"/>
          <p:nvPr/>
        </p:nvSpPr>
        <p:spPr>
          <a:xfrm>
            <a:off x="792680" y="1694098"/>
            <a:ext cx="1811581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Provide course Prefix, Number, and Name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FA026FFC-21B6-5003-2D7F-6F44F5BADB52}"/>
              </a:ext>
            </a:extLst>
          </p:cNvPr>
          <p:cNvSpPr/>
          <p:nvPr/>
        </p:nvSpPr>
        <p:spPr>
          <a:xfrm>
            <a:off x="937704" y="3636250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E9D49-CFDD-50FC-293F-D7BA8F47B370}"/>
              </a:ext>
            </a:extLst>
          </p:cNvPr>
          <p:cNvSpPr txBox="1"/>
          <p:nvPr/>
        </p:nvSpPr>
        <p:spPr>
          <a:xfrm>
            <a:off x="9467289" y="1792430"/>
            <a:ext cx="2618008" cy="923330"/>
          </a:xfrm>
          <a:prstGeom prst="rect">
            <a:avLst/>
          </a:prstGeom>
          <a:noFill/>
          <a:ln>
            <a:solidFill>
              <a:srgbClr val="520E24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Select the most accurate description from the dropdown menu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CB4260-8CC4-A73C-DFF1-FBA9D804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40" y="2893366"/>
            <a:ext cx="9506141" cy="33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36742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Modify a Course</a:t>
            </a:r>
          </a:p>
        </p:txBody>
      </p:sp>
      <p:pic>
        <p:nvPicPr>
          <p:cNvPr id="2" name="Picture 1" descr="Form 90 - Blank - 2021-2022 v3.pdf - Adobe Acrobat Pro">
            <a:extLst>
              <a:ext uri="{FF2B5EF4-FFF2-40B4-BE49-F238E27FC236}">
                <a16:creationId xmlns:a16="http://schemas.microsoft.com/office/drawing/2014/main" id="{2E630200-2CFC-9F76-25C7-24FBB76EE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54234" r="5433" b="25046"/>
          <a:stretch/>
        </p:blipFill>
        <p:spPr>
          <a:xfrm>
            <a:off x="1324192" y="2904085"/>
            <a:ext cx="10070758" cy="14210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75DF5-E8D2-9AC4-0A19-ABD7FAADF109}"/>
              </a:ext>
            </a:extLst>
          </p:cNvPr>
          <p:cNvSpPr txBox="1"/>
          <p:nvPr/>
        </p:nvSpPr>
        <p:spPr>
          <a:xfrm>
            <a:off x="748281" y="1856744"/>
            <a:ext cx="1017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A Form 90 is required for any co-requisite or crosslisted course associated with the modified course.</a:t>
            </a:r>
          </a:p>
        </p:txBody>
      </p:sp>
      <p:sp>
        <p:nvSpPr>
          <p:cNvPr id="4" name="Right Arrow 16">
            <a:extLst>
              <a:ext uri="{FF2B5EF4-FFF2-40B4-BE49-F238E27FC236}">
                <a16:creationId xmlns:a16="http://schemas.microsoft.com/office/drawing/2014/main" id="{5EE8CD83-C132-2648-EA01-868ADED4A252}"/>
              </a:ext>
            </a:extLst>
          </p:cNvPr>
          <p:cNvSpPr/>
          <p:nvPr/>
        </p:nvSpPr>
        <p:spPr>
          <a:xfrm rot="10800000">
            <a:off x="11425717" y="3442210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17">
            <a:extLst>
              <a:ext uri="{FF2B5EF4-FFF2-40B4-BE49-F238E27FC236}">
                <a16:creationId xmlns:a16="http://schemas.microsoft.com/office/drawing/2014/main" id="{8D3EF738-E4C4-CFC1-9E99-FD1DCBDE55DA}"/>
              </a:ext>
            </a:extLst>
          </p:cNvPr>
          <p:cNvSpPr/>
          <p:nvPr/>
        </p:nvSpPr>
        <p:spPr>
          <a:xfrm>
            <a:off x="575013" y="3020858"/>
            <a:ext cx="709537" cy="344775"/>
          </a:xfrm>
          <a:prstGeom prst="rightArrow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8D1C4-3D89-7BD9-1D1E-754B417B9063}"/>
              </a:ext>
            </a:extLst>
          </p:cNvPr>
          <p:cNvSpPr txBox="1"/>
          <p:nvPr/>
        </p:nvSpPr>
        <p:spPr>
          <a:xfrm>
            <a:off x="8577603" y="3442209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MHI 510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26ED6-FA58-2301-BCE0-55222DB4050B}"/>
              </a:ext>
            </a:extLst>
          </p:cNvPr>
          <p:cNvSpPr txBox="1"/>
          <p:nvPr/>
        </p:nvSpPr>
        <p:spPr>
          <a:xfrm>
            <a:off x="724075" y="4773672"/>
            <a:ext cx="11224291" cy="918001"/>
          </a:xfrm>
          <a:prstGeom prst="rect">
            <a:avLst/>
          </a:prstGeom>
          <a:noFill/>
          <a:ln>
            <a:solidFill>
              <a:srgbClr val="520E2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When additional Form 90s are needed due to co-requisite or crosslistings for courses outside your program/school, please contact the appropriate director to advise that Form 90s are necessary.  Include a copy of your Form 90 and any supporting documentation for their reference.  Your Form 90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cannot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Calibri" panose="020F0502020204030204" pitchFamily="34" charset="0"/>
              </a:rPr>
              <a:t> be processed until all Form 90s are received.</a:t>
            </a:r>
          </a:p>
        </p:txBody>
      </p:sp>
    </p:spTree>
    <p:extLst>
      <p:ext uri="{BB962C8B-B14F-4D97-AF65-F5344CB8AC3E}">
        <p14:creationId xmlns:p14="http://schemas.microsoft.com/office/powerpoint/2010/main" val="1541431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36742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Modify a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7" y="1899920"/>
            <a:ext cx="10629281" cy="459295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520E24"/>
                </a:solidFill>
                <a:latin typeface="Avenir Next" panose="020B0503020202020204"/>
                <a:cs typeface="Calibri" panose="020F0502020204030204" pitchFamily="34" charset="0"/>
              </a:rPr>
              <a:t>When renaming a course – if it is listed on the requirements table or referenced in the front matter of your catalog page, you must submit a Form 90A to rename it.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3200" dirty="0">
              <a:solidFill>
                <a:srgbClr val="520E24"/>
              </a:solidFill>
              <a:latin typeface="Avenir Next" panose="020B0503020202020204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520E24"/>
                </a:solidFill>
                <a:latin typeface="Avenir Next" panose="020B0503020202020204"/>
                <a:cs typeface="Calibri" panose="020F0502020204030204" pitchFamily="34" charset="0"/>
              </a:rPr>
              <a:t>For example - IST prefix changed to ITEC: </a:t>
            </a:r>
          </a:p>
          <a:p>
            <a:pPr marL="60619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20E24"/>
                </a:solidFill>
                <a:latin typeface="Avenir Next" panose="020B0503020202020204"/>
                <a:cs typeface="Calibri" panose="020F0502020204030204" pitchFamily="34" charset="0"/>
              </a:rPr>
              <a:t>Form 90s submitted to change course names. (Blanket Form 90 appropriate here.)</a:t>
            </a:r>
          </a:p>
          <a:p>
            <a:pPr marL="60619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20E24"/>
                </a:solidFill>
                <a:latin typeface="Avenir Next" panose="020B0503020202020204"/>
                <a:cs typeface="Calibri" panose="020F0502020204030204" pitchFamily="34" charset="0"/>
              </a:rPr>
              <a:t>Form 90A submitted to update catalog page for Information Technology</a:t>
            </a:r>
          </a:p>
          <a:p>
            <a:pPr marL="60619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20E24"/>
                </a:solidFill>
                <a:latin typeface="Avenir Next" panose="020B0503020202020204"/>
                <a:cs typeface="Calibri" panose="020F0502020204030204" pitchFamily="34" charset="0"/>
              </a:rPr>
              <a:t>Additional Form 90As necessary for Electronic Systems Technologies (EST), as IST 209 is listed within their requirements table as an Approved Technical or Career Elective</a:t>
            </a:r>
          </a:p>
        </p:txBody>
      </p:sp>
    </p:spTree>
    <p:extLst>
      <p:ext uri="{BB962C8B-B14F-4D97-AF65-F5344CB8AC3E}">
        <p14:creationId xmlns:p14="http://schemas.microsoft.com/office/powerpoint/2010/main" val="2794423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E7B-6889-4FD5-BA6F-A01D288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172-B0C2-4C5D-B9E9-D3DC5462DD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0968" y="1690687"/>
            <a:ext cx="10283636" cy="457948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Missing approval signatures; support staff cannot sign ‘on behalf of’ a director or dean.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Missing master syllabi – required when adding new courses.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Graduate Credit – check “yes” or “no”.  This prompts APAP staff to submit form to Graduate School for signature.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Degree Attribute – mark if a course has been approved by UHON or UCC.  This prompts APAP staff to submit form for to UCC or Honors for signature.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Co-Requisite, Equivalent, or Crosslisted courses should be listed on the Form 90.  Accompanying Form 90s for these courses are required.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Include Prerequisites and Co-Requisites in the description box.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An Equivalent course is a former course. Crosslisted courses are current courses that have the same content.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When defining a prerequisite, EDUC XXX, PHIL XXX = EDUC XXX and PHIL XXX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66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E7B-6889-4FD5-BA6F-A01D288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172-B0C2-4C5D-B9E9-D3DC5462DD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0968" y="1690687"/>
            <a:ext cx="10283636" cy="457948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When DROPPING a course – if it is a pre-requisite for another course XYZ, a Form 90 is needed for course XYZ to remove it as a pre-requisite.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When DROPPING a course – if it is listed on the requirements table or referenced in the front matter of your catalog page, you must submit a Form 90A to remove it.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When renaming a course – if it is listed on the requirements table or referenced in the front matter of your catalog page, you must submit a Form 90A to rename it.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recommend that you download the forms and fill it out using PDF software.  The form is not designed to be filled out within a web browser.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Form 90 is required to modify a course listing in the catalog. A Form 90A is not needed.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Courses listed in the catalog should be reviewed. Those no longer offered should be eliminated.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Courses on the schedule of classes should be reviewed. Courses that will not be offered should be removed. They can be added back to the schedule with a Form 75.</a:t>
            </a:r>
          </a:p>
        </p:txBody>
      </p:sp>
    </p:spTree>
    <p:extLst>
      <p:ext uri="{BB962C8B-B14F-4D97-AF65-F5344CB8AC3E}">
        <p14:creationId xmlns:p14="http://schemas.microsoft.com/office/powerpoint/2010/main" val="809774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Fee Request (Form 100)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9313" y="1370679"/>
            <a:ext cx="5933293" cy="5191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20E24"/>
                </a:solidFill>
              </a:rPr>
              <a:t>The </a:t>
            </a:r>
            <a:r>
              <a:rPr lang="en-US" sz="2000" b="1" dirty="0">
                <a:solidFill>
                  <a:srgbClr val="520E24"/>
                </a:solidFill>
              </a:rPr>
              <a:t>LAC Course Specific Fee Request (Form 100) </a:t>
            </a:r>
            <a:r>
              <a:rPr lang="en-US" sz="2000" dirty="0">
                <a:solidFill>
                  <a:srgbClr val="520E24"/>
                </a:solidFill>
              </a:rPr>
              <a:t>is used to request a New fee, Modify an existing fee, Move an existing fee to an equivalent course number, or Drop an existing fee.</a:t>
            </a:r>
            <a:br>
              <a:rPr lang="en-US" sz="2000" dirty="0">
                <a:solidFill>
                  <a:srgbClr val="520E24"/>
                </a:solidFill>
              </a:rPr>
            </a:br>
            <a:br>
              <a:rPr lang="en-US" sz="2000" dirty="0">
                <a:solidFill>
                  <a:srgbClr val="520E24"/>
                </a:solidFill>
              </a:rPr>
            </a:br>
            <a:r>
              <a:rPr lang="en-US" sz="2000" dirty="0">
                <a:solidFill>
                  <a:srgbClr val="520E24"/>
                </a:solidFill>
              </a:rPr>
              <a:t>Completing the form: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520E24"/>
                </a:solidFill>
              </a:rPr>
              <a:t>Check request type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520E24"/>
                </a:solidFill>
              </a:rPr>
              <a:t>College responsible for revenue and expenditures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520E24"/>
                </a:solidFill>
              </a:rPr>
              <a:t>Course Prefix and Course Number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Previous course # if moving fee to an equivalent course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If cross-listed with another course, enter course prefix/number</a:t>
            </a:r>
          </a:p>
          <a:p>
            <a:pPr marL="457200" indent="-457200">
              <a:buAutoNum type="arabicPeriod" startAt="4"/>
            </a:pPr>
            <a:r>
              <a:rPr lang="en-US" sz="2000" dirty="0">
                <a:solidFill>
                  <a:srgbClr val="520E24"/>
                </a:solidFill>
              </a:rPr>
              <a:t>Course Title (as indicated in catalog)</a:t>
            </a:r>
          </a:p>
          <a:p>
            <a:pPr marL="457200" indent="-457200">
              <a:buAutoNum type="arabicPeriod" startAt="4"/>
            </a:pPr>
            <a:r>
              <a:rPr lang="en-US" sz="2000" dirty="0">
                <a:solidFill>
                  <a:srgbClr val="520E24"/>
                </a:solidFill>
              </a:rPr>
              <a:t>Course specific fee title (ex. CHEM 120 lab fee) – this will appear on students’ Bursar bill</a:t>
            </a:r>
          </a:p>
          <a:p>
            <a:pPr marL="0" indent="0">
              <a:buNone/>
            </a:pPr>
            <a:endParaRPr lang="en-US" sz="2000" dirty="0">
              <a:solidFill>
                <a:srgbClr val="520E24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rgbClr val="520E24"/>
                </a:solidFill>
              </a:rPr>
            </a:br>
            <a:br>
              <a:rPr lang="en-US" dirty="0">
                <a:solidFill>
                  <a:srgbClr val="520E24"/>
                </a:solidFill>
              </a:rPr>
            </a:br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2CBBD-3A5F-4707-BDF5-02BEF8DA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05" y="1302589"/>
            <a:ext cx="4046496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Fee Request (Form 100)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4491" y="1244783"/>
            <a:ext cx="5933293" cy="5527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20E24"/>
                </a:solidFill>
              </a:rPr>
              <a:t>Completing the form (cont):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>
                <a:solidFill>
                  <a:srgbClr val="520E24"/>
                </a:solidFill>
              </a:rPr>
              <a:t>Current fee amount (for modifications and moves)</a:t>
            </a:r>
          </a:p>
          <a:p>
            <a:pPr marL="457200" indent="-457200">
              <a:buAutoNum type="arabicPeriod" startAt="6"/>
            </a:pPr>
            <a:r>
              <a:rPr lang="en-US" sz="2000" dirty="0">
                <a:solidFill>
                  <a:srgbClr val="520E24"/>
                </a:solidFill>
              </a:rPr>
              <a:t>Proposed (requested) fee amount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Fee Moves - use the current fee amount (no fee modifications may be requested if an existing fee is being moved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Select the appropriate radio button for each row (manual billing must be pre-approved)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>
                <a:solidFill>
                  <a:srgbClr val="520E24"/>
                </a:solidFill>
              </a:rPr>
              <a:t>Account information</a:t>
            </a:r>
          </a:p>
          <a:p>
            <a:pPr marL="685800"/>
            <a:r>
              <a:rPr lang="en-US" sz="2000" dirty="0">
                <a:solidFill>
                  <a:srgbClr val="520E24"/>
                </a:solidFill>
              </a:rPr>
              <a:t>If a new revenue and/or expenditure BP is needed, attach a </a:t>
            </a:r>
            <a:r>
              <a:rPr lang="en-US" sz="2000" i="1" dirty="0">
                <a:solidFill>
                  <a:srgbClr val="520E24"/>
                </a:solidFill>
              </a:rPr>
              <a:t>“Request for New Budget Purpose”</a:t>
            </a:r>
            <a:r>
              <a:rPr lang="en-US" sz="2000" dirty="0">
                <a:solidFill>
                  <a:srgbClr val="520E24"/>
                </a:solidFill>
              </a:rPr>
              <a:t> form</a:t>
            </a:r>
          </a:p>
          <a:p>
            <a:pPr marL="685800"/>
            <a:r>
              <a:rPr lang="en-US" sz="2000" dirty="0">
                <a:solidFill>
                  <a:srgbClr val="520E24"/>
                </a:solidFill>
              </a:rPr>
              <a:t>A unique Department Activity 1 (DA1) code can be assigned to track revenue for a specific course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000" dirty="0">
                <a:solidFill>
                  <a:srgbClr val="520E24"/>
                </a:solidFill>
              </a:rPr>
              <a:t>Type the desired addendum to the existing catalog description regarding the Course Specific Fee ONLY (ex: Lab fee $x.xx; Field trip fee $x.xx)</a:t>
            </a:r>
          </a:p>
          <a:p>
            <a:pPr marL="685800"/>
            <a:endParaRPr lang="en-US" sz="2000" dirty="0">
              <a:solidFill>
                <a:srgbClr val="520E24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20E24"/>
                </a:solidFill>
              </a:rPr>
              <a:t>	</a:t>
            </a:r>
          </a:p>
          <a:p>
            <a:pPr marL="0" indent="0">
              <a:buNone/>
            </a:pPr>
            <a:endParaRPr lang="en-US" sz="2000" dirty="0">
              <a:solidFill>
                <a:srgbClr val="520E24"/>
              </a:solidFill>
            </a:endParaRPr>
          </a:p>
          <a:p>
            <a:pPr marL="457200" lvl="1" indent="-457200">
              <a:buFont typeface="+mj-lt"/>
              <a:buAutoNum type="arabicPeriod" startAt="8"/>
            </a:pPr>
            <a:endParaRPr lang="en-US" sz="2000" dirty="0">
              <a:solidFill>
                <a:srgbClr val="520E24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20E24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rgbClr val="520E24"/>
                </a:solidFill>
              </a:rPr>
            </a:br>
            <a:br>
              <a:rPr lang="en-US" dirty="0">
                <a:solidFill>
                  <a:srgbClr val="520E24"/>
                </a:solidFill>
              </a:rPr>
            </a:br>
            <a:endParaRPr lang="en-US" dirty="0">
              <a:solidFill>
                <a:srgbClr val="520E2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2CBBD-3A5F-4707-BDF5-02BEF8DA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05" y="1302589"/>
            <a:ext cx="4046496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7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Form 90A and RME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6D3C2-24FC-4C20-B905-969EB5C62143}"/>
              </a:ext>
            </a:extLst>
          </p:cNvPr>
          <p:cNvSpPr/>
          <p:nvPr/>
        </p:nvSpPr>
        <p:spPr>
          <a:xfrm>
            <a:off x="1599017" y="1688474"/>
            <a:ext cx="4149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Modify a Program’s Degree Requirements – Form 90A</a:t>
            </a:r>
          </a:p>
        </p:txBody>
      </p:sp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CFF590E9-2BE5-4EE4-96FD-C0DBFDC6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53" y="2889854"/>
            <a:ext cx="5531441" cy="263907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B90E27-3CAF-4334-A493-ADD3F24B1C6E}"/>
              </a:ext>
            </a:extLst>
          </p:cNvPr>
          <p:cNvSpPr txBox="1">
            <a:spLocks/>
          </p:cNvSpPr>
          <p:nvPr/>
        </p:nvSpPr>
        <p:spPr>
          <a:xfrm>
            <a:off x="6443291" y="1688474"/>
            <a:ext cx="5393109" cy="553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Rename a Program – RME Approval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3E6D4570-3038-4838-906F-54F83CB3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86" y="2519215"/>
            <a:ext cx="4606518" cy="35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95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Fee Request (Form 100)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F4F-DF88-418B-A3D5-490D586BF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1829" y="1440040"/>
            <a:ext cx="5740401" cy="541796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520E24"/>
                </a:solidFill>
              </a:rPr>
              <a:t>If the request is for a new fee (Add) or modification of an existing fee (Modify), page 2 must be completed. </a:t>
            </a:r>
          </a:p>
          <a:p>
            <a:r>
              <a:rPr lang="en-US" sz="2000" dirty="0">
                <a:solidFill>
                  <a:srgbClr val="520E24"/>
                </a:solidFill>
              </a:rPr>
              <a:t>Note: Evidence of soliciting student input and results must be included (item 7).</a:t>
            </a:r>
          </a:p>
          <a:p>
            <a:r>
              <a:rPr lang="en-US" sz="2000" dirty="0">
                <a:solidFill>
                  <a:srgbClr val="520E24"/>
                </a:solidFill>
              </a:rPr>
              <a:t>Any proposed course fee in the amount of $200+ requires Board of Trustees approval. </a:t>
            </a:r>
          </a:p>
          <a:p>
            <a:r>
              <a:rPr lang="en-US" sz="2000" dirty="0">
                <a:solidFill>
                  <a:srgbClr val="520E24"/>
                </a:solidFill>
              </a:rPr>
              <a:t>The Office of the Bursar will initial and date when their processing is complete. The form will then be forwarded to Transfer Student Services. </a:t>
            </a:r>
          </a:p>
          <a:p>
            <a:r>
              <a:rPr lang="en-US" sz="2000" dirty="0">
                <a:solidFill>
                  <a:srgbClr val="520E24"/>
                </a:solidFill>
              </a:rPr>
              <a:t>The Transfer Student Services office will update the master course file, course detail (SCADETL), and index a copy of the form in Banner. 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Original file will be maintained by Transfer Student Services.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Effective date of approved fees is designated by Transfer Student Services.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DAB4-052F-440C-A250-5577C391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61" y="1173340"/>
            <a:ext cx="4333598" cy="56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4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10C8A8-0CF2-027E-30E5-452F175635C4}"/>
              </a:ext>
            </a:extLst>
          </p:cNvPr>
          <p:cNvSpPr txBox="1">
            <a:spLocks/>
          </p:cNvSpPr>
          <p:nvPr/>
        </p:nvSpPr>
        <p:spPr>
          <a:xfrm>
            <a:off x="802433" y="1325293"/>
            <a:ext cx="5796345" cy="48311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iTransfer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https://itransfer.org/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) Source of IAI numbers as well as information on transfer of coursework in the State of Illinois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Additional tutorials related to catalog processes and program reviews at SIUC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https://pvcaa.siu.edu/associate-academic-programs/tutorials.php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).  Includes guidelines for developing a master syllabus.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Office of the Registrar: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registrar@siu.edu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0E24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7ED3B56-1563-AE58-5CC9-F6488DA21AB7}"/>
              </a:ext>
            </a:extLst>
          </p:cNvPr>
          <p:cNvSpPr txBox="1">
            <a:spLocks/>
          </p:cNvSpPr>
          <p:nvPr/>
        </p:nvSpPr>
        <p:spPr>
          <a:xfrm>
            <a:off x="7262101" y="1118310"/>
            <a:ext cx="4681083" cy="524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APAP Office 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Associate Provost for Academic Programs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Melissa Laake, Office Administrator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apap@siu.edu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453-7653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0E24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Registrar Office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Suzanne Goad, Master Course File, Degree Works, Program Articulation Degree Reviews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sgoad@siu.edu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453-7134</a:t>
            </a:r>
          </a:p>
        </p:txBody>
      </p:sp>
    </p:spTree>
    <p:extLst>
      <p:ext uri="{BB962C8B-B14F-4D97-AF65-F5344CB8AC3E}">
        <p14:creationId xmlns:p14="http://schemas.microsoft.com/office/powerpoint/2010/main" val="4264516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C746B-41B7-DC6B-F2CC-7E11A30A5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21780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Univers Condensed" panose="020B050602020205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291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Form 90A and RME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6D3C2-24FC-4C20-B905-969EB5C62143}"/>
              </a:ext>
            </a:extLst>
          </p:cNvPr>
          <p:cNvSpPr/>
          <p:nvPr/>
        </p:nvSpPr>
        <p:spPr>
          <a:xfrm>
            <a:off x="1599017" y="1688474"/>
            <a:ext cx="4149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Add a Minor – RME Approval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B90E27-3CAF-4334-A493-ADD3F24B1C6E}"/>
              </a:ext>
            </a:extLst>
          </p:cNvPr>
          <p:cNvSpPr txBox="1">
            <a:spLocks/>
          </p:cNvSpPr>
          <p:nvPr/>
        </p:nvSpPr>
        <p:spPr>
          <a:xfrm>
            <a:off x="6443291" y="1688474"/>
            <a:ext cx="5393109" cy="553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Rename a Minor – RME Approval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7E457C47-380A-B661-1701-0F77DCAA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75" y="2241847"/>
            <a:ext cx="3938535" cy="4189063"/>
          </a:xfrm>
          <a:prstGeom prst="rect">
            <a:avLst/>
          </a:prstGeom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B17D69B-69D1-08C2-21D0-46FC6A551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3020719"/>
            <a:ext cx="5392737" cy="21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Form 90A and RME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6D3C2-24FC-4C20-B905-969EB5C62143}"/>
              </a:ext>
            </a:extLst>
          </p:cNvPr>
          <p:cNvSpPr/>
          <p:nvPr/>
        </p:nvSpPr>
        <p:spPr>
          <a:xfrm>
            <a:off x="1512756" y="1795789"/>
            <a:ext cx="449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Modify a Minor’s Degree Requirements – Form 90A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B90E27-3CAF-4334-A493-ADD3F24B1C6E}"/>
              </a:ext>
            </a:extLst>
          </p:cNvPr>
          <p:cNvSpPr txBox="1">
            <a:spLocks/>
          </p:cNvSpPr>
          <p:nvPr/>
        </p:nvSpPr>
        <p:spPr>
          <a:xfrm>
            <a:off x="6315377" y="1795789"/>
            <a:ext cx="5393109" cy="553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Eliminate a Minor – RME Approval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0EB8B-F30E-2C69-F4FB-43EFA940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19" y="2926057"/>
            <a:ext cx="5108258" cy="2332673"/>
          </a:xfrm>
          <a:prstGeom prst="rect">
            <a:avLst/>
          </a:prstGeom>
        </p:spPr>
      </p:pic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1170D029-968F-19DE-FBE2-E7D0A5EF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377" y="3002214"/>
            <a:ext cx="4953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005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Form 90A and RME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6D3C2-24FC-4C20-B905-969EB5C62143}"/>
              </a:ext>
            </a:extLst>
          </p:cNvPr>
          <p:cNvSpPr/>
          <p:nvPr/>
        </p:nvSpPr>
        <p:spPr>
          <a:xfrm>
            <a:off x="1207119" y="1773456"/>
            <a:ext cx="4770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Modify Catalog Copy – Form 90A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B90E27-3CAF-4334-A493-ADD3F24B1C6E}"/>
              </a:ext>
            </a:extLst>
          </p:cNvPr>
          <p:cNvSpPr txBox="1">
            <a:spLocks/>
          </p:cNvSpPr>
          <p:nvPr/>
        </p:nvSpPr>
        <p:spPr>
          <a:xfrm>
            <a:off x="6443291" y="1773749"/>
            <a:ext cx="5393109" cy="546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20E24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Modify Faculty Listing – Form 90A</a:t>
            </a:r>
          </a:p>
        </p:txBody>
      </p:sp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3060CF89-F8B6-4B49-95F1-4BAF7181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19" y="2852659"/>
            <a:ext cx="5203508" cy="3171825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F8B4CE66-6161-4CBA-9DB5-CB2548429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870" y="2714214"/>
            <a:ext cx="4173950" cy="34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E7B-6889-4FD5-BA6F-A01D288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90A and 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172-B0C2-4C5D-B9E9-D3DC5462DD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000" dirty="0"/>
              <a:t>RME changes should not be included in the same catalog markup as changes that do not require an RME.  </a:t>
            </a:r>
          </a:p>
          <a:p>
            <a:r>
              <a:rPr lang="en-US" sz="3000" dirty="0"/>
              <a:t>The APAP will not process a Form 90A that contains non-approved RME required changes.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0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E7B-6889-4FD5-BA6F-A01D288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172-B0C2-4C5D-B9E9-D3DC5462DD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0968" y="1690688"/>
            <a:ext cx="9101469" cy="4266964"/>
          </a:xfrm>
        </p:spPr>
        <p:txBody>
          <a:bodyPr/>
          <a:lstStyle/>
          <a:p>
            <a:r>
              <a:rPr lang="en-US" sz="3200" dirty="0"/>
              <a:t>Form 90As are due to the APAP Office no later than </a:t>
            </a:r>
            <a:r>
              <a:rPr lang="en-US" sz="3200" u="sng" dirty="0"/>
              <a:t>October 1</a:t>
            </a:r>
            <a:r>
              <a:rPr lang="en-US" sz="3200" u="sng" baseline="30000" dirty="0"/>
              <a:t>st</a:t>
            </a:r>
            <a:r>
              <a:rPr lang="en-US" sz="3200" u="sng" dirty="0"/>
              <a:t> </a:t>
            </a:r>
            <a:r>
              <a:rPr lang="en-US" sz="3200" dirty="0"/>
              <a:t>to appear in the next catalog cycle.</a:t>
            </a:r>
          </a:p>
          <a:p>
            <a:pPr lvl="1"/>
            <a:r>
              <a:rPr lang="en-US" sz="2800" dirty="0"/>
              <a:t>Forms received by October 1, 2024, will be included in the 2025-26 catalog.</a:t>
            </a:r>
          </a:p>
          <a:p>
            <a:pPr lvl="1"/>
            <a:r>
              <a:rPr lang="en-US" sz="2800" dirty="0"/>
              <a:t>Form 90As can be submitted to the APAP office at any time. They do not need to be held for October submission.</a:t>
            </a:r>
          </a:p>
          <a:p>
            <a:r>
              <a:rPr lang="en-US" sz="3200" dirty="0"/>
              <a:t>APAP and the Registrar are the final approvers on the forms.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9132"/>
      </p:ext>
    </p:extLst>
  </p:cSld>
  <p:clrMapOvr>
    <a:masterClrMapping/>
  </p:clrMapOvr>
</p:sld>
</file>

<file path=ppt/theme/theme1.xml><?xml version="1.0" encoding="utf-8"?>
<a:theme xmlns:a="http://schemas.openxmlformats.org/drawingml/2006/main" name="Left Column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ing / End Fram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2377</Words>
  <Application>Microsoft Office PowerPoint</Application>
  <PresentationFormat>Widescreen</PresentationFormat>
  <Paragraphs>205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Aptos</vt:lpstr>
      <vt:lpstr>Arial</vt:lpstr>
      <vt:lpstr>Avenir Next</vt:lpstr>
      <vt:lpstr>Avenir Next Medium</vt:lpstr>
      <vt:lpstr>Calibri</vt:lpstr>
      <vt:lpstr>Univers Condensed</vt:lpstr>
      <vt:lpstr>Univers Condensed Light</vt:lpstr>
      <vt:lpstr>Left Column - Content</vt:lpstr>
      <vt:lpstr>Beginning / End Frames</vt:lpstr>
      <vt:lpstr>PowerPoint Presentation</vt:lpstr>
      <vt:lpstr>Program Description (Form 90A)</vt:lpstr>
      <vt:lpstr>Program Description (Form 90A)</vt:lpstr>
      <vt:lpstr>Form 90A and RME</vt:lpstr>
      <vt:lpstr>Form 90A and RME</vt:lpstr>
      <vt:lpstr>Form 90A and RME</vt:lpstr>
      <vt:lpstr>Form 90A and RME</vt:lpstr>
      <vt:lpstr>Form 90A and RME</vt:lpstr>
      <vt:lpstr>Program Description</vt:lpstr>
      <vt:lpstr>Catalog Forms Process</vt:lpstr>
      <vt:lpstr>Program Description (Form 90A)</vt:lpstr>
      <vt:lpstr>Program Description (Form 90A)</vt:lpstr>
      <vt:lpstr>Edits in Adobe</vt:lpstr>
      <vt:lpstr>Edits in Word</vt:lpstr>
      <vt:lpstr>Signature Lines</vt:lpstr>
      <vt:lpstr>Common Errors</vt:lpstr>
      <vt:lpstr>Course Description (Form 90)</vt:lpstr>
      <vt:lpstr>Course Description (Form 90)</vt:lpstr>
      <vt:lpstr>Catalog Course Listings</vt:lpstr>
      <vt:lpstr>Course Description (Form 90)</vt:lpstr>
      <vt:lpstr>Catalog Forms Process</vt:lpstr>
      <vt:lpstr>Course Description (Form 90)</vt:lpstr>
      <vt:lpstr>Add a New Course</vt:lpstr>
      <vt:lpstr>Add a New Course</vt:lpstr>
      <vt:lpstr>Pre-Requisites and Restrictions</vt:lpstr>
      <vt:lpstr>Pre-Requisites and Restrictions: Example</vt:lpstr>
      <vt:lpstr>Co-Requisites</vt:lpstr>
      <vt:lpstr>Co-Requisites: Example</vt:lpstr>
      <vt:lpstr>Equivalent and Crosslisted Courses</vt:lpstr>
      <vt:lpstr>Degree Attribute</vt:lpstr>
      <vt:lpstr>Signature Lines</vt:lpstr>
      <vt:lpstr>Drop a Course</vt:lpstr>
      <vt:lpstr>Modify a Course</vt:lpstr>
      <vt:lpstr>Modify a Course</vt:lpstr>
      <vt:lpstr>Modify a Course</vt:lpstr>
      <vt:lpstr>Common Errors</vt:lpstr>
      <vt:lpstr>Common Errors</vt:lpstr>
      <vt:lpstr>Fee Request (Form 100)</vt:lpstr>
      <vt:lpstr>Fee Request (Form 100)</vt:lpstr>
      <vt:lpstr>Fee Request (Form 100)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Dunston, Julie K</dc:creator>
  <cp:lastModifiedBy>Dunston, Julie K</cp:lastModifiedBy>
  <cp:revision>1</cp:revision>
  <dcterms:created xsi:type="dcterms:W3CDTF">2024-10-08T23:19:25Z</dcterms:created>
  <dcterms:modified xsi:type="dcterms:W3CDTF">2024-10-08T23:20:31Z</dcterms:modified>
</cp:coreProperties>
</file>